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317" r:id="rId2"/>
    <p:sldId id="389" r:id="rId3"/>
    <p:sldId id="382" r:id="rId4"/>
    <p:sldId id="387" r:id="rId5"/>
    <p:sldId id="386" r:id="rId6"/>
    <p:sldId id="381" r:id="rId7"/>
    <p:sldId id="383" r:id="rId8"/>
    <p:sldId id="319" r:id="rId9"/>
    <p:sldId id="320" r:id="rId10"/>
    <p:sldId id="321" r:id="rId11"/>
    <p:sldId id="380" r:id="rId12"/>
    <p:sldId id="322" r:id="rId13"/>
    <p:sldId id="323" r:id="rId14"/>
    <p:sldId id="324" r:id="rId15"/>
    <p:sldId id="318" r:id="rId16"/>
    <p:sldId id="388" r:id="rId17"/>
    <p:sldId id="325" r:id="rId18"/>
    <p:sldId id="32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>
        <p:scale>
          <a:sx n="81" d="100"/>
          <a:sy n="81" d="100"/>
        </p:scale>
        <p:origin x="-30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3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73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456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656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26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711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334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05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15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87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30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42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74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0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8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23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29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338" y="433754"/>
            <a:ext cx="10215073" cy="5357447"/>
          </a:xfrm>
        </p:spPr>
        <p:txBody>
          <a:bodyPr>
            <a:normAutofit fontScale="925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4000" b="1" dirty="0" smtClean="0">
                <a:latin typeface="Times New Roman"/>
                <a:ea typeface="Calibri"/>
              </a:rPr>
              <a:t>Порядок </a:t>
            </a:r>
            <a:r>
              <a:rPr lang="ru-RU" sz="4000" b="1" dirty="0">
                <a:latin typeface="Times New Roman"/>
                <a:ea typeface="Calibri"/>
              </a:rPr>
              <a:t>оценки соблюдения обязательных требований при проведении контрольных (надзорных) мероприятий и привлечение к административной ответственности в соответствии с 247-ФЗ от 31.07.2020 «Об обязательных требованиях в РФ». </a:t>
            </a:r>
            <a:endParaRPr lang="ru-RU" sz="4000" b="1" dirty="0" smtClean="0">
              <a:latin typeface="Times New Roman"/>
              <a:ea typeface="Calibri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4000" b="1" dirty="0" smtClean="0">
                <a:latin typeface="Times New Roman"/>
                <a:ea typeface="Calibri"/>
              </a:rPr>
              <a:t>Реализация </a:t>
            </a:r>
            <a:r>
              <a:rPr lang="ru-RU" sz="4000" b="1" dirty="0">
                <a:latin typeface="Times New Roman"/>
                <a:ea typeface="Calibri"/>
              </a:rPr>
              <a:t>«регуляторной гильотины».</a:t>
            </a:r>
            <a:endParaRPr lang="ru-RU" sz="4000" b="1" dirty="0">
              <a:latin typeface="Calibri"/>
              <a:ea typeface="Times New Roman"/>
            </a:endParaRP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532461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2" y="527538"/>
            <a:ext cx="10168180" cy="5263663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Участники и результаты</a:t>
            </a:r>
          </a:p>
          <a:p>
            <a:r>
              <a:rPr lang="ru-RU" dirty="0"/>
              <a:t>В реализации механизма участвовали 39 министерств и ведомств, более 1300 экспертов, 43 рабочие группы. Реформа охватила 132 вида государственного контроля (надзора). </a:t>
            </a:r>
          </a:p>
          <a:p>
            <a:r>
              <a:rPr lang="ru-RU" dirty="0" smtClean="0"/>
              <a:t>Итоги</a:t>
            </a:r>
            <a:r>
              <a:rPr lang="ru-RU" dirty="0"/>
              <a:t>:</a:t>
            </a:r>
          </a:p>
          <a:p>
            <a:r>
              <a:rPr lang="ru-RU" dirty="0"/>
              <a:t>Общее количество актов, признанных утратившими силу, превысило 12 тысяч.</a:t>
            </a:r>
          </a:p>
          <a:p>
            <a:r>
              <a:rPr lang="ru-RU" dirty="0"/>
              <a:t>Количество обязательных требований было сокращено примерно на треть.</a:t>
            </a:r>
          </a:p>
          <a:p>
            <a:r>
              <a:rPr lang="ru-RU" dirty="0" smtClean="0"/>
              <a:t>Вызовы </a:t>
            </a:r>
            <a:r>
              <a:rPr lang="ru-RU" dirty="0"/>
              <a:t>и сложности</a:t>
            </a:r>
          </a:p>
          <a:p>
            <a:r>
              <a:rPr lang="ru-RU" dirty="0"/>
              <a:t>На практике реализация столкнулась с рядом трудностей:</a:t>
            </a:r>
          </a:p>
          <a:p>
            <a:r>
              <a:rPr lang="ru-RU" dirty="0"/>
              <a:t>Не всегда точное попадание в цель. Исследования показали, что из примерно 11,6 тысячи отменённых актов лишь около 10% фактически проверялись в ходе государственного контроля на начало 2020 года. </a:t>
            </a:r>
          </a:p>
          <a:p>
            <a:r>
              <a:rPr lang="ru-RU" dirty="0" smtClean="0"/>
              <a:t>Правовые </a:t>
            </a:r>
            <a:r>
              <a:rPr lang="ru-RU" dirty="0"/>
              <a:t>коллизии. Например, в сфере лицензирования перевозки опасных грузов водным и морским транспортом отмена старых норм привела к сложностям с получением новых лицензий. </a:t>
            </a:r>
          </a:p>
          <a:p>
            <a:r>
              <a:rPr lang="ru-RU" dirty="0" smtClean="0"/>
              <a:t>Ограниченность </a:t>
            </a:r>
            <a:r>
              <a:rPr lang="ru-RU" dirty="0"/>
              <a:t>полномочий рабочих групп. Несмотря на участие бизнеса в обсуждениях, инициатива и монополия на разработку новых требований оставались за регулятором. </a:t>
            </a:r>
          </a:p>
          <a:p>
            <a:r>
              <a:rPr lang="ru-RU" dirty="0" smtClean="0"/>
              <a:t>Таким </a:t>
            </a:r>
            <a:r>
              <a:rPr lang="ru-RU" dirty="0"/>
              <a:t>образом, «регуляторная гильотина» стала масштабной попыткой перестроить систему регулирования, но её успех зависел от слаженной работы всех участников и учёта практических нюансов.</a:t>
            </a:r>
          </a:p>
        </p:txBody>
      </p:sp>
    </p:spTree>
    <p:extLst>
      <p:ext uri="{BB962C8B-B14F-4D97-AF65-F5344CB8AC3E}">
        <p14:creationId xmlns:p14="http://schemas.microsoft.com/office/powerpoint/2010/main" val="974722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197" y="186225"/>
            <a:ext cx="8696880" cy="651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324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085" y="244840"/>
            <a:ext cx="8637653" cy="6469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623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55" y="256564"/>
            <a:ext cx="10459215" cy="586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622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408" y="256564"/>
            <a:ext cx="8543869" cy="639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Профилактика нарушений обязательных требований по 248-ФЗ. Расширение перечня видов профилактических мероприятий.</a:t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781907"/>
            <a:ext cx="4618893" cy="4618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774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39" y="420688"/>
            <a:ext cx="10631309" cy="598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882554" y="410308"/>
            <a:ext cx="1781908" cy="101990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64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078" y="281354"/>
            <a:ext cx="9992334" cy="5509847"/>
          </a:xfrm>
        </p:spPr>
        <p:txBody>
          <a:bodyPr>
            <a:normAutofit/>
          </a:bodyPr>
          <a:lstStyle/>
          <a:p>
            <a:r>
              <a:rPr lang="ru-RU" dirty="0"/>
              <a:t>В статье 45 248-ФЗ закреплён перечень профилактических мероприятий. Изначально в него входили:</a:t>
            </a:r>
          </a:p>
          <a:p>
            <a:r>
              <a:rPr lang="ru-RU" dirty="0"/>
              <a:t>•	информирование;</a:t>
            </a:r>
          </a:p>
          <a:p>
            <a:r>
              <a:rPr lang="ru-RU" dirty="0"/>
              <a:t>•	обобщение правоприменительной практики;</a:t>
            </a:r>
          </a:p>
          <a:p>
            <a:r>
              <a:rPr lang="ru-RU" dirty="0"/>
              <a:t>•	меры стимулирования добросовестности;</a:t>
            </a:r>
          </a:p>
          <a:p>
            <a:r>
              <a:rPr lang="ru-RU" dirty="0"/>
              <a:t>•	объявление предостережения;</a:t>
            </a:r>
          </a:p>
          <a:p>
            <a:r>
              <a:rPr lang="ru-RU" dirty="0"/>
              <a:t>•	консультирование;</a:t>
            </a:r>
          </a:p>
          <a:p>
            <a:r>
              <a:rPr lang="ru-RU" dirty="0"/>
              <a:t>•	</a:t>
            </a:r>
            <a:r>
              <a:rPr lang="ru-RU" dirty="0" err="1"/>
              <a:t>самообследование</a:t>
            </a:r>
            <a:r>
              <a:rPr lang="ru-RU" dirty="0"/>
              <a:t>;</a:t>
            </a:r>
          </a:p>
          <a:p>
            <a:r>
              <a:rPr lang="ru-RU" dirty="0"/>
              <a:t>•	профилактический визит.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725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715108"/>
            <a:ext cx="10133011" cy="507609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Что расширили? Со временем перечень дополнили. Например, отдельно выделили обязательный профилактический визит (ст. 52.1) и профилактический визит по инициативе контролируемого лица (ст. 52.2). Это позволило чётче регламентировать, когда визит обязателен (например, для объектов высокого риска или при начале определённого вида деятельности), а когда организация сама может запросить консультацию. </a:t>
            </a:r>
          </a:p>
          <a:p>
            <a:r>
              <a:rPr lang="ru-RU" dirty="0" smtClean="0"/>
              <a:t>При </a:t>
            </a:r>
            <a:r>
              <a:rPr lang="ru-RU" dirty="0"/>
              <a:t>этом важно: конкретный набор мероприятий для каждого вида контроля закрепляется в положении о виде контроля. То есть не все инструменты применяются везде — выбор зависит от специфики сферы. </a:t>
            </a:r>
          </a:p>
          <a:p>
            <a:r>
              <a:rPr lang="ru-RU" dirty="0" smtClean="0"/>
              <a:t>Ещё </a:t>
            </a:r>
            <a:r>
              <a:rPr lang="ru-RU" dirty="0"/>
              <a:t>один важный принцип: при проведении профилактических мероприятий, предполагающих взаимодействие, контрольный орган работает только с согласия контролируемого лица либо по его инициативе</a:t>
            </a:r>
          </a:p>
        </p:txBody>
      </p:sp>
    </p:spTree>
    <p:extLst>
      <p:ext uri="{BB962C8B-B14F-4D97-AF65-F5344CB8AC3E}">
        <p14:creationId xmlns:p14="http://schemas.microsoft.com/office/powerpoint/2010/main" val="2045210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726831"/>
            <a:ext cx="10133011" cy="5064370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Суть изменений: уточнили условия, при которых допустимо объявление предостережения. Теперь его выносят, если у контрольного органа есть сведения:</a:t>
            </a:r>
          </a:p>
          <a:p>
            <a:pPr algn="just"/>
            <a:r>
              <a:rPr lang="ru-RU" sz="1800" dirty="0"/>
              <a:t>•	о готовящихся нарушениях обязательных требований;</a:t>
            </a:r>
          </a:p>
          <a:p>
            <a:pPr algn="just"/>
            <a:r>
              <a:rPr lang="ru-RU" sz="1800" dirty="0"/>
              <a:t>•	или о признаках уже совершённых нарушений;</a:t>
            </a:r>
          </a:p>
          <a:p>
            <a:pPr algn="just"/>
            <a:r>
              <a:rPr lang="ru-RU" sz="1800" dirty="0"/>
              <a:t>•	и при этом нет подтверждённых данных, что нарушение уже причинило вред (ущерб) охраняемым законом ценностям либо создало угрозу такого вреда. </a:t>
            </a:r>
          </a:p>
          <a:p>
            <a:pPr algn="just"/>
            <a:r>
              <a:rPr lang="ru-RU" sz="1800" dirty="0"/>
              <a:t>То есть предостережение — инструмент для «раннего сигнала»: когда риск есть, но до реального ущерба дело ещё не дошло. </a:t>
            </a:r>
          </a:p>
          <a:p>
            <a:pPr algn="just"/>
            <a:r>
              <a:rPr lang="ru-RU" sz="1800" dirty="0"/>
              <a:t>Что ещё важно в новой редакции (ч. 2 ст. 49)? </a:t>
            </a:r>
            <a:endParaRPr lang="ru-RU" sz="1800" dirty="0" smtClean="0"/>
          </a:p>
          <a:p>
            <a:pPr algn="just"/>
            <a:r>
              <a:rPr lang="ru-RU" sz="1800" dirty="0" smtClean="0"/>
              <a:t>В </a:t>
            </a:r>
            <a:r>
              <a:rPr lang="ru-RU" sz="1800" dirty="0"/>
              <a:t>предостережение нельзя включать требование предоставить контролируемому лицом какие-либо сведения или документы, а также сроки для устранения последствий, которые уже возникли из-за действий (бездействия) лица, ведущих к нарушению.</a:t>
            </a:r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0790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124" y="773723"/>
            <a:ext cx="10121288" cy="501747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31.07.2020 № 247‑ФЗ «Об обязательных требованиях в Российской Федерации».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Закон задаёт правила, как в России должны устанавливаться, публиковаться и оцениваться обязательные требования, соблюдение которых проверяют в рамках госконтроля, при выдаче лицензий, разрешений, аккредитации и т. п. (например, санитарные, пожарные, экологические нормы для бизнеса) 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принципы.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Обязательные требования должны быть законными, обоснованными, понятными, исполнимыми и открытыми. Их нельзя вводить «просто так»: нужно показать, что требование реально снижает риски вреда (жизни, здоровью, окружающей среде и т. д.) и что затраты бизнеса на исполнение соразмерны этим рискам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«Регуляторная гильотина».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Закон стал правовой основой для масштабного пересмотра и отмены устаревших и избыточных требований. Если требование не включено в официально опубликованные перечни и не соответствует правилам 247‑ФЗ, его нельзя применять для контроля и наказывать за его нарушение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и пересмотр.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действующих требований проводят оценку фактического воздействия: смотрят, насколько они обоснованы и не создают ли избыточную нагрузку. По итогам такие нормы могут отменить или скорректировать 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Ведомства могут давать официальные разъяснения своих требований — они помогают понять, как нормы применять, но не могут вводить новые правила 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781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31631" y="889844"/>
            <a:ext cx="1042181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Кейс: предостережение о нецелевом использовании земельного участка</a:t>
            </a:r>
          </a:p>
          <a:p>
            <a:pPr algn="just"/>
            <a:r>
              <a:rPr lang="ru-RU" sz="2400" dirty="0"/>
              <a:t>Ситуация. ООО «</a:t>
            </a:r>
            <a:r>
              <a:rPr lang="ru-RU" sz="2400" dirty="0" err="1"/>
              <a:t>СтройРесурс</a:t>
            </a:r>
            <a:r>
              <a:rPr lang="ru-RU" sz="2400" dirty="0"/>
              <a:t>» арендует земельный участок под производственную базу. Вид разрешённого использования (ВРИ) — «производственная деятельность». В ходе наблюдения контрольный орган (</a:t>
            </a:r>
            <a:r>
              <a:rPr lang="ru-RU" sz="2400" dirty="0" err="1"/>
              <a:t>Росреестр</a:t>
            </a:r>
            <a:r>
              <a:rPr lang="ru-RU" sz="2400" dirty="0"/>
              <a:t>) фиксирует на участке складирование строительных отходов и размещение бытовок, а также отсутствие признаков активной производственной деятельности. Компании направляют предостережение по ст. 49 Закона № 248 ФЗ: «о недопустимости нарушения обязательных требований» с указанием на риск нецелевого использования земли. В тексте есть ссылка на ст. 42 Земельного кодекса РФ и на ВРИ участка, но нет чёткого перечня действий, которые нужно совершить, и сроков.</a:t>
            </a:r>
          </a:p>
        </p:txBody>
      </p:sp>
    </p:spTree>
    <p:extLst>
      <p:ext uri="{BB962C8B-B14F-4D97-AF65-F5344CB8AC3E}">
        <p14:creationId xmlns:p14="http://schemas.microsoft.com/office/powerpoint/2010/main" val="4197863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971672"/>
            <a:ext cx="9905999" cy="3541714"/>
          </a:xfrm>
        </p:spPr>
        <p:txBody>
          <a:bodyPr>
            <a:noAutofit/>
          </a:bodyPr>
          <a:lstStyle/>
          <a:p>
            <a:pPr algn="just"/>
            <a:r>
              <a:rPr lang="ru-RU" sz="4000" dirty="0" smtClean="0"/>
              <a:t>          Задание </a:t>
            </a:r>
          </a:p>
          <a:p>
            <a:pPr algn="just"/>
            <a:r>
              <a:rPr lang="ru-RU" sz="4000" dirty="0" smtClean="0"/>
              <a:t>Оценить </a:t>
            </a:r>
            <a:r>
              <a:rPr lang="ru-RU" sz="4000" dirty="0"/>
              <a:t>законность предостережения, определить, какие нормы 247 ФЗ и № 248 ФЗ нарушены (если есть нарушения), и подготовить пошаговый план действий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1502131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7846" y="750277"/>
            <a:ext cx="10109565" cy="504092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Разбор по шагам</a:t>
            </a:r>
          </a:p>
          <a:p>
            <a:r>
              <a:rPr lang="ru-RU" dirty="0"/>
              <a:t>Шаг 1. Проверка наличия обязательных требований и их соответствия 247 ФЗ.</a:t>
            </a:r>
          </a:p>
          <a:p>
            <a:r>
              <a:rPr lang="ru-RU" dirty="0"/>
              <a:t>Контрольный орган ссылается на ст. 42 ЗК РФ (обязанность использовать землю по целевому назначению) и на ВРИ участка. Это обязательные требования. По 247 ФЗ они должны быть:</a:t>
            </a:r>
          </a:p>
          <a:p>
            <a:r>
              <a:rPr lang="ru-RU" dirty="0"/>
              <a:t>•	опубликованы и включены в официальные перечни (в данном случае — да, ЗК РФ — действующий федеральный закон);</a:t>
            </a:r>
          </a:p>
          <a:p>
            <a:r>
              <a:rPr lang="ru-RU" dirty="0"/>
              <a:t>•	определёнными и исполнимыми (формулировка «использовать по целевому назначению» — общая, но устоявшаяся и понятная) .</a:t>
            </a:r>
          </a:p>
          <a:p>
            <a:r>
              <a:rPr lang="ru-RU" dirty="0"/>
              <a:t>Вывод: требования соответствуют 247 ФЗ.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0829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7508" y="656492"/>
            <a:ext cx="10179903" cy="513470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Шаг 2. Проверка формы и содержания предостережения по № 248 ФЗ (ст. 49).</a:t>
            </a:r>
          </a:p>
          <a:p>
            <a:r>
              <a:rPr lang="ru-RU" dirty="0"/>
              <a:t>В предостережении должны быть:</a:t>
            </a:r>
          </a:p>
          <a:p>
            <a:r>
              <a:rPr lang="ru-RU" dirty="0"/>
              <a:t>•	указание на конкретные обязательные требования, которые могут быть нарушены;</a:t>
            </a:r>
          </a:p>
          <a:p>
            <a:r>
              <a:rPr lang="ru-RU" dirty="0"/>
              <a:t>•	описание действий (бездействия), которые могут привести к нарушению;</a:t>
            </a:r>
          </a:p>
          <a:p>
            <a:r>
              <a:rPr lang="ru-RU" dirty="0"/>
              <a:t>•	предложение принять меры по обеспечению соблюдения требований .</a:t>
            </a:r>
          </a:p>
          <a:p>
            <a:r>
              <a:rPr lang="ru-RU" dirty="0"/>
              <a:t>В нашем кейсе:</a:t>
            </a:r>
          </a:p>
          <a:p>
            <a:r>
              <a:rPr lang="ru-RU" dirty="0"/>
              <a:t>•	требования указаны (ст. 42 ЗК РФ, ВРИ);</a:t>
            </a:r>
          </a:p>
          <a:p>
            <a:r>
              <a:rPr lang="ru-RU" dirty="0"/>
              <a:t>•	действия описаны обобщённо («риск нецелевого использования»), без конкретики (какие именно действия/бездействия создают риск);</a:t>
            </a:r>
          </a:p>
          <a:p>
            <a:r>
              <a:rPr lang="ru-RU" dirty="0"/>
              <a:t>•	нет предложения по мерам (что сделать, чтобы устранить риск) и сроков .</a:t>
            </a:r>
          </a:p>
          <a:p>
            <a:r>
              <a:rPr lang="ru-RU" dirty="0"/>
              <a:t>Вывод: предостережение составлено с нарушениями — не хватает конкретики и исполнимости. Это основание для возражений.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441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124" y="726831"/>
            <a:ext cx="10121288" cy="5064370"/>
          </a:xfrm>
        </p:spPr>
        <p:txBody>
          <a:bodyPr>
            <a:normAutofit/>
          </a:bodyPr>
          <a:lstStyle/>
          <a:p>
            <a:r>
              <a:rPr lang="ru-RU" dirty="0"/>
              <a:t>Шаг 3. Проверка наличия признаков готовящегося нарушения.</a:t>
            </a:r>
          </a:p>
          <a:p>
            <a:r>
              <a:rPr lang="ru-RU" dirty="0"/>
              <a:t>Контрольный орган должен располагать сведениями о факторах риска. В кейсе — </a:t>
            </a:r>
            <a:r>
              <a:rPr lang="ru-RU" dirty="0" err="1"/>
              <a:t>фотофиксация</a:t>
            </a:r>
            <a:r>
              <a:rPr lang="ru-RU" dirty="0"/>
              <a:t> складирования отходов и бытовок, отсутствие признаков производства. Этого достаточно, чтобы считать риск реальным, но формулировки должны быть конкретными: «складирование отходов на участке, не предназначенном для этих целей», «отсутствие признаков производственной деятельности при ВРИ “производственная деятельность”»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0210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7846" y="844062"/>
            <a:ext cx="10109565" cy="4947139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Шаг 4. Оценка исполнимости.</a:t>
            </a:r>
          </a:p>
          <a:p>
            <a:pPr algn="just"/>
            <a:r>
              <a:rPr lang="ru-RU" dirty="0"/>
              <a:t>Предостережение не содержит перечня действий, которые нужно совершить, и сроков. Это делает его неисполнимым и нарушает принципы 247 ФЗ (ясность, исполнимость, соразмерность) .</a:t>
            </a:r>
          </a:p>
          <a:p>
            <a:pPr algn="just"/>
            <a:r>
              <a:rPr lang="ru-RU" dirty="0"/>
              <a:t>Шаг 5. Подготовка возражений.</a:t>
            </a:r>
          </a:p>
          <a:p>
            <a:pPr algn="just"/>
            <a:r>
              <a:rPr lang="ru-RU" dirty="0"/>
              <a:t>Компания может подать возражения в порядке досудебного обжалования (через </a:t>
            </a:r>
            <a:r>
              <a:rPr lang="ru-RU" dirty="0" err="1"/>
              <a:t>Госуслуги</a:t>
            </a:r>
            <a:r>
              <a:rPr lang="ru-RU" dirty="0"/>
              <a:t>) в течение 15 рабочих дней с даты получения предостережения (ч. 4 ст. 49 № 248 ФЗ). В возражениях нужно указать:</a:t>
            </a:r>
          </a:p>
          <a:p>
            <a:pPr algn="just"/>
            <a:r>
              <a:rPr lang="ru-RU" dirty="0"/>
              <a:t>•	на отсутствие конкретики в описании действий, создающих риск;</a:t>
            </a:r>
          </a:p>
          <a:p>
            <a:pPr algn="just"/>
            <a:r>
              <a:rPr lang="ru-RU" dirty="0"/>
              <a:t>•	на неисполнимость (нет перечня мер и сроков);</a:t>
            </a:r>
          </a:p>
          <a:p>
            <a:pPr algn="just"/>
            <a:r>
              <a:rPr lang="ru-RU" dirty="0"/>
              <a:t>•	приложить доказательства: договор аренды, документы о планируемом запуске производства, график работ, фото участка до складирования отходов (если есть), договор на вывоз отходов 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1036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9908" y="621323"/>
            <a:ext cx="10027503" cy="516987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Шаг 6. Альтернатива — уведомление об исполнении.</a:t>
            </a:r>
          </a:p>
          <a:p>
            <a:pPr algn="just"/>
            <a:r>
              <a:rPr lang="ru-RU" dirty="0"/>
              <a:t>Если компания согласна с риском и готова устранить его, она может направить уведомление об исполнении: описать, какие меры приняты (например, «заключён договор на вывоз отходов, утверждён график запуска производственной линии, подготовлен проект организации производства») и приложить подтверждающие документы. Это не признание вины, а профилактика .</a:t>
            </a:r>
          </a:p>
          <a:p>
            <a:pPr algn="just"/>
            <a:r>
              <a:rPr lang="ru-RU" dirty="0"/>
              <a:t>Шаг 7. Оспаривание в суде.</a:t>
            </a:r>
          </a:p>
          <a:p>
            <a:pPr algn="just"/>
            <a:r>
              <a:rPr lang="ru-RU" dirty="0"/>
              <a:t>Если досудебное обжалование не помогло, компания может обратиться в арбитражный суд. Предмет спора — признание предостережения недействительным как не соответствующего закону и нарушающего права заявителя (ст. 198 АПК РФ). В суде нужно доказать одновременно:</a:t>
            </a:r>
          </a:p>
          <a:p>
            <a:pPr algn="just"/>
            <a:r>
              <a:rPr lang="ru-RU" dirty="0"/>
              <a:t>•	незаконность акта (нарушения ст. 49 № 248 ФЗ, принципов 247 ФЗ);</a:t>
            </a:r>
          </a:p>
          <a:p>
            <a:pPr algn="just"/>
            <a:r>
              <a:rPr lang="ru-RU" dirty="0"/>
              <a:t>•	нарушение прав (например, риск внеплановой проверки, </a:t>
            </a:r>
            <a:r>
              <a:rPr lang="ru-RU" dirty="0" err="1"/>
              <a:t>репутационные</a:t>
            </a:r>
            <a:r>
              <a:rPr lang="ru-RU" dirty="0"/>
              <a:t> риски, давление на бизнес) 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861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570" y="785446"/>
            <a:ext cx="10097842" cy="500575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pc="15" dirty="0">
                <a:latin typeface="Arial"/>
                <a:ea typeface="Times New Roman"/>
                <a:cs typeface="Times New Roman"/>
              </a:rPr>
              <a:t>247-ФЗ закладывает правовые и организационные основы работы с обязательными требованиями. Ключевая идея: требования должны быть не просто написаны, а оценены на соответствие принципам. В законе закреплены такие принципы: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spc="15" dirty="0">
                <a:latin typeface="Arial"/>
                <a:ea typeface="Times New Roman"/>
                <a:cs typeface="Times New Roman"/>
              </a:rPr>
              <a:t>Законность.</a:t>
            </a:r>
            <a:r>
              <a:rPr lang="ru-RU" spc="15" dirty="0">
                <a:latin typeface="Arial"/>
                <a:ea typeface="Times New Roman"/>
                <a:cs typeface="Times New Roman"/>
              </a:rPr>
              <a:t> Требование должно иметь чёткое правовое основание.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spc="15" dirty="0">
                <a:latin typeface="Arial"/>
                <a:ea typeface="Times New Roman"/>
                <a:cs typeface="Times New Roman"/>
              </a:rPr>
              <a:t>Обоснованность.</a:t>
            </a:r>
            <a:r>
              <a:rPr lang="ru-RU" spc="15" dirty="0">
                <a:latin typeface="Arial"/>
                <a:ea typeface="Times New Roman"/>
                <a:cs typeface="Times New Roman"/>
              </a:rPr>
              <a:t> Нужно доказать, зачем оно нужно: какой риск устраняет, какую общественную ценность защищает.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spc="15" dirty="0">
                <a:latin typeface="Arial"/>
                <a:ea typeface="Times New Roman"/>
                <a:cs typeface="Times New Roman"/>
              </a:rPr>
              <a:t>Правовая определённость и системность.</a:t>
            </a:r>
            <a:r>
              <a:rPr lang="ru-RU" spc="15" dirty="0">
                <a:latin typeface="Arial"/>
                <a:ea typeface="Times New Roman"/>
                <a:cs typeface="Times New Roman"/>
              </a:rPr>
              <a:t> Формулировки должны быть ясными, не противоречить друг другу.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spc="15" dirty="0">
                <a:latin typeface="Arial"/>
                <a:ea typeface="Times New Roman"/>
                <a:cs typeface="Times New Roman"/>
              </a:rPr>
              <a:t>Открытость и предсказуемость.</a:t>
            </a:r>
            <a:r>
              <a:rPr lang="ru-RU" spc="15" dirty="0">
                <a:latin typeface="Arial"/>
                <a:ea typeface="Times New Roman"/>
                <a:cs typeface="Times New Roman"/>
              </a:rPr>
              <a:t> Все требования публичны, а правила вступления актов в силу чёткие (обычно 1 марта или 1 сентября, но не ранее чем через 90 дней после опубликования). 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spc="15" dirty="0">
                <a:latin typeface="Arial"/>
                <a:ea typeface="Times New Roman"/>
                <a:cs typeface="Times New Roman"/>
              </a:rPr>
              <a:t>Исполнимость.</a:t>
            </a:r>
            <a:r>
              <a:rPr lang="ru-RU" spc="15" dirty="0">
                <a:latin typeface="Arial"/>
                <a:ea typeface="Times New Roman"/>
                <a:cs typeface="Times New Roman"/>
              </a:rPr>
              <a:t> Требование должно быть реально выполнимым для бизнеса.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r>
              <a:rPr lang="ru-RU" spc="15" dirty="0">
                <a:latin typeface="Arial"/>
                <a:ea typeface="Times New Roman"/>
              </a:rPr>
              <a:t>При оценке соблюдения требований в ходе контроля и при привлечении к ответственности эти принципы — главный ориентир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948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570" y="750277"/>
            <a:ext cx="10097842" cy="504092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соблюдения требований при контрольных (надзорных) мероприятиях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Определение предмета проверки. Контролёр заранее знает, какие именно требования проверяются. Для этого органы власти формируют и публикуют перечни нормативных актов (или их положений), содержащих обязательные требования, оценка соблюдения которых входит в их полномочия. Предприниматель может сверить список до проверки — это повышает прозрачность. fssp.gov.ru +2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формулировок. Инспектор проверяет, чётко ли сформулировано требование, нет ли противоречий с другими нормами. Если требования противоречат друг другу (в актах равной юридической силы), закон защищает бизнес: лицо считается добросовестно соблюдающим требования, если выполнило хотя бы одно из них.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Сбор доказательств. Фиксируется факт нарушения: фото, видео, акты, объяснения. Важно показать причинно-следственную связь: как нарушение привело к риску вреда (ущерба) охраняемым ценностям.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Оценка на соответствие принципам. Инспектор (а при споре — суд) анализирует, действительно ли требование обоснованно, исполнимо, не создаёт ли избыточных барьеров. Например, если норма слишком размыта или её исполнение требует несоразмерных затрат, это аргумент в пользу того, что привлечение к ответственности необоснованно.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 в акте проверки. Все выводы и доказательства заносятся в акт. Если есть разногласия (например, бизнес считает требование избыточным), это отражается в документах.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160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1970" y="750277"/>
            <a:ext cx="9945442" cy="57912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/>
              <a:t>Привлечение к административной ответственности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ключевой момент: само по себе выявление нарушения — ещё не основание для штрафа. Нужно доказать, что нарушение действительно есть, оно виновно (умышленно или по неосторожности) и подпадает под конкретную статью КоАП РФ.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Квалификация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основе акта проверки и собранных доказательств определяется, какая норма КоАП РФ нарушена.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Проверка законности требования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критически важно. Если суд или вышестоящий орган установит, что само требование было незаконным (например, акт отменён, формулировка неясна, требование не обосновано), то и привлечение к ответственности признают незаконным.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Учёт обстоятельств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назначении наказания учитываются смягчающие или отягчающие обстоятельства.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Возможность обжалования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Контролируемое лицо вправе оспорить как сам факт нарушения, так и законность применённой нормы.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770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69" y="385637"/>
            <a:ext cx="10550770" cy="647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152185" y="597877"/>
            <a:ext cx="1383323" cy="480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81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954" y="644768"/>
            <a:ext cx="10156457" cy="6037385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0"/>
              </a:spcBef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должно быть обосновано целью.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требования устанавливают исключительно для защиты жизни и здоровья людей, прав граждан и организаций, окружающей среды, обороны и безопасности государства. Если норма не служит такой цели — её пересматривают. 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Бремя доказательства на чиновниках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пересмотре действует принцип: не бизнес доказывает, что норма избыточна, а ведомство — почему она нужна, подкрепив это аргументами и данными. 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альтернатив.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новых требований анализируют, есть ли более эффективные инструменты (например, саморегулирование, технические регламенты, цифровые решения), чтобы не вводить жёсткие административные барьеры. 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Риск-ориентированный подход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Интенсивность контроля напрямую зависит от уровня риска, который несёт объект. Там, где риск минимален, проверок меньше, а там, где высок — контроль строже. </a:t>
            </a:r>
          </a:p>
          <a:p>
            <a:pPr>
              <a:spcBef>
                <a:spcPts val="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риоритет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профилактики. В работе контролёров акцент смещён с карательных мер на предупреждение нарушений: консультирование, информирование, профилактические визиты. </a:t>
            </a:r>
          </a:p>
          <a:p>
            <a:pPr>
              <a:spcBef>
                <a:spcPts val="0"/>
              </a:spcBef>
            </a:pP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ифровизация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Активно внедряют цифровые инструменты: реестры обязательных требований, электронные сервисы для взаимодействия с бизнесом и гражданами, автоматизацию сбора данных. Это повышает прозрачность и снижает административную нагрузку.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Системность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замкнутый цикл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Заложен механизм, при котором пересмотр норм — не разовая акция, а постоянная практика. Например, законом ограничен срок действия подзаконных актов с обязательными требованиями (до 6 лет), после чего их обязательно пересматривают. Также предусмотрено вовлечение заинтересованных сторон (бизнеса, экспертов, граждан) на всех этапах — от разработки нормы до оценки её применения. 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Прозрачность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предсказуемость.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Введены чёткие правила: обязательные требования вступают в силу только 1 марта или 1 сентября, и не ранее чем через 90 дней после официального опубликования. Это даёт бизнесу время подготовиться. Также ведётся единый реестр обязательных требований.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подход. Не все нормы подлежат одинаковому пересмотру. Правительство периодически актуализирует перечни исключений — отдельные акты (часто в критически важных или сложных сферах, вроде авиационной безопасности) временно выводятся из-под действия механизма.</a:t>
            </a:r>
          </a:p>
        </p:txBody>
      </p:sp>
    </p:spTree>
    <p:extLst>
      <p:ext uri="{BB962C8B-B14F-4D97-AF65-F5344CB8AC3E}">
        <p14:creationId xmlns:p14="http://schemas.microsoft.com/office/powerpoint/2010/main" val="325634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016" y="550985"/>
            <a:ext cx="10433538" cy="581464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/>
              <a:t>Реализацию «регуляторной гильотины» в России можно разделить на два этапа: подготовительный (2019 год) и основной (2020–2021 годы). Её суть — масштабный пересмотр обязательных требований к бизнесу, отмена устаревших норм и создание новой, более современной системы регулирования. </a:t>
            </a:r>
          </a:p>
          <a:p>
            <a:pPr algn="just"/>
            <a:r>
              <a:rPr lang="ru-RU" b="1" dirty="0" smtClean="0"/>
              <a:t>Подготовительный </a:t>
            </a:r>
            <a:r>
              <a:rPr lang="ru-RU" b="1" dirty="0"/>
              <a:t>этап (2019 год)</a:t>
            </a:r>
          </a:p>
          <a:p>
            <a:pPr algn="just"/>
            <a:r>
              <a:rPr lang="ru-RU" b="1" dirty="0"/>
              <a:t>Инициатива была озвучена в Послании Президента РФ Федеральному Собранию от 20 февраля 2019 года. Для её воплощения был утверждён План мероприятий («дорожная карта»). </a:t>
            </a:r>
          </a:p>
          <a:p>
            <a:pPr algn="just"/>
            <a:r>
              <a:rPr lang="ru-RU" b="1" dirty="0" smtClean="0"/>
              <a:t>Ключевые </a:t>
            </a:r>
            <a:r>
              <a:rPr lang="ru-RU" b="1" dirty="0"/>
              <a:t>шаги:</a:t>
            </a:r>
          </a:p>
          <a:p>
            <a:pPr algn="just"/>
            <a:r>
              <a:rPr lang="ru-RU" b="1" dirty="0"/>
              <a:t>Создание рабочих групп. Были сформированы профильные группы (впоследствии их число достигло 43) с участием представителей власти, бизнеса, отраслевых союзов и экспертов. Они анализировали действующие нормы, выявляя устаревшие и избыточные требования. </a:t>
            </a:r>
          </a:p>
          <a:p>
            <a:pPr algn="just"/>
            <a:r>
              <a:rPr lang="ru-RU" b="1" dirty="0" smtClean="0"/>
              <a:t>Разработка </a:t>
            </a:r>
            <a:r>
              <a:rPr lang="ru-RU" b="1" dirty="0"/>
              <a:t>методики. В июле 2019 года была опубликована Методика исполнения плана, которая предписывала для каждой сферы сначала описать текущее регулирование, защищаемые ценности и риски, а затем выстроить целевую модель с минимально необходимыми требованиями. </a:t>
            </a:r>
          </a:p>
          <a:p>
            <a:pPr algn="just"/>
            <a:r>
              <a:rPr lang="ru-RU" b="1" dirty="0" smtClean="0"/>
              <a:t>Нормативное </a:t>
            </a:r>
            <a:r>
              <a:rPr lang="ru-RU" b="1" dirty="0"/>
              <a:t>закрепление. 31 июля 2020 года был принят Федеральный закон №247-ФЗ «Об обязательных требованиях в Российской Федерации», который заложил правовые основы </a:t>
            </a:r>
            <a:r>
              <a:rPr lang="ru-RU" b="1" dirty="0" smtClean="0"/>
              <a:t>механизма.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10970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9232" y="257908"/>
            <a:ext cx="10785230" cy="553329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Основной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(2020–2021 годы)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мероприятия включали: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Массовую отмену нормативных актов. С 1 января 2021 года утратили силу, не действовали на территории РФ и были отменены нормативные правовые акты Правительства РФ, федеральных органов исполнительной власти, а также правовые акты исполнительных и распорядительных органов власти РСФСР и СССР, которые содержали обязательные требования, соблюдение которых оценивается при государственном контроле (надзоре).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Автоматическое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прекращение действия норм. С 1 января 2021 года при осуществлении государственного контроля (надзора) не допускалась оценка соблюдения обязательных требований из актов, вступивших в силу до 1 января 2020 года. Их несоблюдение не могло служить основанием для привлечения к административной ответственности.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актов. В рамках реформы было принято 447 нормативных правовых актов, вступивших в силу с 1 января 2021 года. Они были призваны сформировать современную систему регулирования с учётом риск-ориентированного подхода.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правил. Закон №247-ФЗ ввёл ряд важных новаций: единые дни вступления в силу новых норм (1 марта или 1 сентября, но не ранее чем через 90 дней после официального опубликования), ограничение срока действия подзаконных актов (до 6 лет с возможностью продления), создание реестра обязательных требований и перезапуск системы оценки регулирующего и фактического воздействия. </a:t>
            </a:r>
          </a:p>
        </p:txBody>
      </p:sp>
    </p:spTree>
    <p:extLst>
      <p:ext uri="{BB962C8B-B14F-4D97-AF65-F5344CB8AC3E}">
        <p14:creationId xmlns:p14="http://schemas.microsoft.com/office/powerpoint/2010/main" val="20568683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1336</TotalTime>
  <Words>2018</Words>
  <Application>Microsoft Office PowerPoint</Application>
  <PresentationFormat>Произвольный</PresentationFormat>
  <Paragraphs>115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Профилактика нарушений обязательных требований по 248-ФЗ. Расширение перечня видов профилактических мероприятий.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ПРОЕКТАМИ</dc:title>
  <dc:creator>Professional</dc:creator>
  <cp:lastModifiedBy>User Windows</cp:lastModifiedBy>
  <cp:revision>130</cp:revision>
  <dcterms:created xsi:type="dcterms:W3CDTF">2026-06-20T16:19:11Z</dcterms:created>
  <dcterms:modified xsi:type="dcterms:W3CDTF">2026-07-07T02:58:38Z</dcterms:modified>
</cp:coreProperties>
</file>