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  <p:sldMasterId id="2147483741" r:id="rId2"/>
    <p:sldMasterId id="2147483753" r:id="rId3"/>
    <p:sldMasterId id="2147483765" r:id="rId4"/>
    <p:sldMasterId id="2147483777" r:id="rId5"/>
  </p:sldMasterIdLst>
  <p:sldIdLst>
    <p:sldId id="317" r:id="rId6"/>
    <p:sldId id="343" r:id="rId7"/>
    <p:sldId id="344" r:id="rId8"/>
    <p:sldId id="345" r:id="rId9"/>
    <p:sldId id="347" r:id="rId10"/>
    <p:sldId id="346" r:id="rId11"/>
    <p:sldId id="348" r:id="rId12"/>
    <p:sldId id="351" r:id="rId13"/>
    <p:sldId id="350" r:id="rId14"/>
    <p:sldId id="349" r:id="rId15"/>
    <p:sldId id="356" r:id="rId16"/>
    <p:sldId id="352" r:id="rId17"/>
    <p:sldId id="353" r:id="rId18"/>
    <p:sldId id="354" r:id="rId19"/>
    <p:sldId id="355" r:id="rId20"/>
    <p:sldId id="357" r:id="rId21"/>
    <p:sldId id="358" r:id="rId22"/>
    <p:sldId id="360" r:id="rId23"/>
    <p:sldId id="359" r:id="rId24"/>
    <p:sldId id="361" r:id="rId25"/>
    <p:sldId id="362" r:id="rId26"/>
    <p:sldId id="365" r:id="rId27"/>
    <p:sldId id="364" r:id="rId28"/>
    <p:sldId id="366" r:id="rId29"/>
    <p:sldId id="367" r:id="rId30"/>
    <p:sldId id="368" r:id="rId31"/>
    <p:sldId id="369" r:id="rId32"/>
    <p:sldId id="371" r:id="rId33"/>
    <p:sldId id="370" r:id="rId34"/>
    <p:sldId id="377" r:id="rId35"/>
    <p:sldId id="378" r:id="rId36"/>
    <p:sldId id="338" r:id="rId37"/>
    <p:sldId id="341" r:id="rId38"/>
    <p:sldId id="339" r:id="rId39"/>
    <p:sldId id="340" r:id="rId40"/>
    <p:sldId id="320" r:id="rId41"/>
    <p:sldId id="375" r:id="rId42"/>
    <p:sldId id="374" r:id="rId43"/>
    <p:sldId id="373" r:id="rId44"/>
    <p:sldId id="322" r:id="rId45"/>
    <p:sldId id="376" r:id="rId46"/>
    <p:sldId id="342" r:id="rId47"/>
    <p:sldId id="381" r:id="rId48"/>
    <p:sldId id="333" r:id="rId49"/>
    <p:sldId id="379" r:id="rId50"/>
    <p:sldId id="334" r:id="rId51"/>
    <p:sldId id="380" r:id="rId52"/>
    <p:sldId id="335" r:id="rId53"/>
    <p:sldId id="336" r:id="rId54"/>
    <p:sldId id="337" r:id="rId55"/>
    <p:sldId id="328" r:id="rId5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>
        <p:scale>
          <a:sx n="81" d="100"/>
          <a:sy n="81" d="100"/>
        </p:scale>
        <p:origin x="-30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3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30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30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9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9" y="5410209"/>
            <a:ext cx="512488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7" y="5410207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36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304672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3" y="606426"/>
            <a:ext cx="9912355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73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7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4419607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56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2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4309919"/>
            <a:ext cx="9906003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1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5656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6" y="2134049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9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26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8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23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72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8" y="3363435"/>
            <a:ext cx="319583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3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3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711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7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66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5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8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8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3" y="4980862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334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05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1" y="609607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4" y="609607"/>
            <a:ext cx="7748591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15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87084" y="69764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911" y="1449312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911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911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1505939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8227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67720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5872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87084" y="69764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952509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92551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201" y="2341484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081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365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16425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72400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704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1898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18982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1347" y="4650483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1353" y="4773233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1084" y="66684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2016785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7120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50"/>
            <a:ext cx="268224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9200" y="274649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8128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960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34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3062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7025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1944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525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3654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8585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216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7572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6658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8293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559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4246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5734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5286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700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464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5870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5220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2743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865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9910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304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34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25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5" y="3073405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9" y="2249485"/>
            <a:ext cx="464660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073405"/>
            <a:ext cx="487521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747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0341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6267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5408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951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7332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4657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8538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6006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1051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938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87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2862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084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00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8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5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8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28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9"/>
            <a:ext cx="3666691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2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23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3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8" y="618518"/>
            <a:ext cx="99059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8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83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6" y="5883282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29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srgbClr val="696464"/>
                </a:solidFill>
              </a:rPr>
              <a:pPr defTabSz="914400"/>
              <a:t>07.07.2026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400"/>
            <a:endParaRPr lang="ru-RU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fld id="{725C68B6-61C2-468F-89AB-4B9F7531AA68}" type="slidenum">
              <a:rPr lang="ru-RU" smtClean="0"/>
              <a:pPr defTabSz="91440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4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19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894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07.07.2026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789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344" y="433762"/>
            <a:ext cx="10215073" cy="5357447"/>
          </a:xfrm>
        </p:spPr>
        <p:txBody>
          <a:bodyPr>
            <a:normAutofit fontScale="85000" lnSpcReduction="1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4000" b="1" dirty="0">
                <a:latin typeface="Calibri"/>
                <a:ea typeface="Times New Roman"/>
              </a:rPr>
              <a:t>- Управление рисками причинения вреда (ущерба), охраняемым законом ценностей при осуществлении контроля (надзора). Индикаторы риска причинения вреда (ущерба).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4000" b="1" dirty="0">
                <a:latin typeface="Calibri"/>
                <a:ea typeface="Times New Roman"/>
              </a:rPr>
              <a:t>- Обеспечение эффективности контроля. Антикоррупционные меры при организации и проведении муниципального контроля. Ответственность муниципальных должностных лиц, осуществляющих муниципальный контроль.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4000" b="1" dirty="0">
              <a:latin typeface="Calibri"/>
              <a:ea typeface="Times New Roman"/>
            </a:endParaRPr>
          </a:p>
          <a:p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532461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7508" y="738554"/>
            <a:ext cx="10179909" cy="505264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Крупная задолженность</a:t>
            </a:r>
            <a:r>
              <a:rPr lang="ru-RU" dirty="0">
                <a:solidFill>
                  <a:srgbClr val="FF0000"/>
                </a:solidFill>
              </a:rPr>
              <a:t>.</a:t>
            </a:r>
            <a:r>
              <a:rPr lang="ru-RU" dirty="0"/>
              <a:t> Если у органа контроля есть сведения, что арбитражный суд принял иск о взыскании задолженности по договорам </a:t>
            </a:r>
            <a:r>
              <a:rPr lang="ru-RU" dirty="0" err="1"/>
              <a:t>ресурсоснабжения</a:t>
            </a:r>
            <a:r>
              <a:rPr lang="ru-RU" dirty="0"/>
              <a:t> (тепло-, </a:t>
            </a:r>
            <a:r>
              <a:rPr lang="ru-RU" dirty="0" err="1"/>
              <a:t>энерго</a:t>
            </a:r>
            <a:r>
              <a:rPr lang="ru-RU" dirty="0"/>
              <a:t>-, водоснабжение, водоотведение, газ) или по обращению с ТКО. При этом сумма долга должна превышать 300 тысяч рублей, а образоваться она должна в течение 12 месяцев до момента, когда орган решил провести проверку.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Некорректное начисление платы</a:t>
            </a:r>
            <a:r>
              <a:rPr lang="ru-RU" dirty="0"/>
              <a:t>. Если есть сведения, что организация более трёх расчётных периодов подряд начисляет плату за отопление исходя из норматива потребления. Этот индикатор часто сигнализирует о том, что в доме нет общедомового прибора учёта (ОДПУ) или он вышел из строя, а меры не принимаются (хотя если технически установить ОДПУ невозможно, индикатор не применяют).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Неоднократные аварии</a:t>
            </a: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dirty="0"/>
              <a:t>Если на одном и том же объекте муниципального жилищного фонда в течение трёх месяцев подряд произошло два и более аварийных случая.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Нарушения в конкретных сферах</a:t>
            </a:r>
            <a:r>
              <a:rPr lang="ru-RU" dirty="0"/>
              <a:t>. Например, сигналы о проблемах с перепланировкой или переустройством помещений муниципального жилищного фонда, о нарушениях при предоставлении коммунальных услуг, о несоблюдении требований по обеспечению доступности жилья для инвалидов или о нарушениях при содержании внутридомового газового оборудования.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847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969" y="410308"/>
            <a:ext cx="11371385" cy="5122986"/>
          </a:xfrm>
        </p:spPr>
        <p:txBody>
          <a:bodyPr>
            <a:noAutofit/>
          </a:bodyPr>
          <a:lstStyle/>
          <a:p>
            <a:pPr algn="just"/>
            <a:r>
              <a:rPr lang="ru-RU" sz="1600" dirty="0"/>
              <a:t>Для Сургута перечень индикаторов риска в сфере муниципального жилищного контроля действительно </a:t>
            </a:r>
            <a:r>
              <a:rPr lang="ru-RU" sz="1600" dirty="0" smtClean="0"/>
              <a:t>утверждён. Они </a:t>
            </a:r>
            <a:r>
              <a:rPr lang="ru-RU" sz="1600" dirty="0"/>
              <a:t>закреплены в Приложении 2 к Решению Думы города Сургута от 23.09.2021 № 814-VI ДГ «О Положении о муниципальном жилищном контроле» (с изменениями). «</a:t>
            </a:r>
            <a:r>
              <a:rPr lang="ru-RU" sz="1600" dirty="0" smtClean="0"/>
              <a:t>Паспорт </a:t>
            </a:r>
            <a:r>
              <a:rPr lang="ru-RU" sz="1600" dirty="0"/>
              <a:t>индикаторов риска нарушения обязательных требований» — </a:t>
            </a:r>
            <a:r>
              <a:rPr lang="ru-RU" sz="1600" dirty="0" smtClean="0"/>
              <a:t>детально </a:t>
            </a:r>
            <a:r>
              <a:rPr lang="ru-RU" sz="1600" dirty="0"/>
              <a:t>расписано, какой нормативный акт нарушен, как рассчитывается параметр и какие документы подтвердят «срабатывание» индикатора</a:t>
            </a:r>
          </a:p>
          <a:p>
            <a:pPr algn="just"/>
            <a:r>
              <a:rPr lang="ru-RU" sz="1600" dirty="0" smtClean="0"/>
              <a:t>Индикаторы</a:t>
            </a:r>
            <a:r>
              <a:rPr lang="ru-RU" sz="1600" dirty="0"/>
              <a:t>:</a:t>
            </a:r>
          </a:p>
          <a:p>
            <a:pPr algn="just"/>
            <a:r>
              <a:rPr lang="ru-RU" sz="1600" dirty="0" smtClean="0"/>
              <a:t>Наличие </a:t>
            </a:r>
            <a:r>
              <a:rPr lang="ru-RU" sz="1600" dirty="0"/>
              <a:t>у контрольного органа сведений о принятии арбитражным судом искового заявления о взыскании задолженности. Речь о долге по договорам энергоснабжения (электричество, тепло, вода, газ), а также по договору на вывоз твёрдых коммунальных отходов. Ключевое условие: сумма задолженности должна превышать 300 тысяч рублей, и она образовалась в течение 12 месяцев до того, как контрольный орган решил провести внеплановое мероприятие. При этом индикатор работает, только если многоквартирный дом содержит жилые помещения муниципального жилищного фонда. </a:t>
            </a:r>
          </a:p>
          <a:p>
            <a:pPr algn="just"/>
            <a:r>
              <a:rPr lang="ru-RU" sz="1600" dirty="0" smtClean="0"/>
              <a:t>Начисление </a:t>
            </a:r>
            <a:r>
              <a:rPr lang="ru-RU" sz="1600" dirty="0"/>
              <a:t>платы за коммунальную услугу по отоплению исходя из норматива потребления более трёх расчётных периодов подряд. </a:t>
            </a:r>
            <a:endParaRPr lang="ru-RU" sz="1600" dirty="0" smtClean="0"/>
          </a:p>
          <a:p>
            <a:pPr algn="just"/>
            <a:r>
              <a:rPr lang="ru-RU" sz="1600" dirty="0" smtClean="0"/>
              <a:t>Сами </a:t>
            </a:r>
            <a:r>
              <a:rPr lang="ru-RU" sz="1600" dirty="0"/>
              <a:t>по себе эти сигналы — не доказательство нарушения. Они лишь говорят о том, что есть риск несоблюдения обязательных требований, и становятся поводом для более глубокой проверки. Контрольный орган собирает информацию из разных источников: данные ГИС ЖКХ, сведения от </a:t>
            </a:r>
            <a:r>
              <a:rPr lang="ru-RU" sz="1600" dirty="0" err="1"/>
              <a:t>ресурсоснабжающих</a:t>
            </a:r>
            <a:r>
              <a:rPr lang="ru-RU" sz="1600" dirty="0"/>
              <a:t> организаций, обращения граждан, информация из судов. 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22630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803" y="114426"/>
            <a:ext cx="9905999" cy="1478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Индикаторы риска Для </a:t>
            </a:r>
            <a:r>
              <a:rPr lang="ru-RU" dirty="0"/>
              <a:t>административного (муниципального) земельного контроля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7294" y="1475764"/>
            <a:ext cx="10722336" cy="3541714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площади.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Фактическая площадь используемого участка больше той, что зафиксирована в ЕГРН. Пример: по документам у собственника 10 соток, а при обходе контролёры видят, что забор поставлен на 12 сотках. 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Место размещения ограждения или строения сдвинуто относительно границы из ЕГРН сверх допустимой погрешности. Пример: для земель населённых пунктов отклонение более чем на 10 см, для земель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сельхозназначения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 ЛПХ или садоводство — более чем на 40 см, для земель промышленности — более чем на 1 метр. 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 о правах в ЕГРН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Человек использует участок, а в реестре нет записей о том, на каком основании (нет правоустанавливающих документов). Пример: участок давно в пользовании, но договор аренды не оформлен, и в ЕГРН прав не зарегистрировано. 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 целевому назначению.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применяют иначе, чем разрешено по документам (в ЕГРН или градостроительном регламенте). Пример: на земле, предназначенной для садоводства, открыли магазин, или на участке под индивидуальное жилищное строительство развернули мини-производство. 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Длительное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неосвоение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Если участок предназначен для строительства, а спустя установленный срок (часто три года с момента регистрации права или по условиям договора аренды) там нет ни объекта, ни признаков работ. Пример: право зарегистрировано, прошло три года, а на земле только бурьян — никаких строительных работ не велось. </a:t>
            </a:r>
          </a:p>
          <a:p>
            <a:pPr marL="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25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328246"/>
            <a:ext cx="10133017" cy="5462955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Зарастание (для </a:t>
            </a:r>
            <a:r>
              <a:rPr lang="ru-RU" b="1" dirty="0" err="1">
                <a:solidFill>
                  <a:srgbClr val="FF0000"/>
                </a:solidFill>
              </a:rPr>
              <a:t>сельхозназначения</a:t>
            </a:r>
            <a:r>
              <a:rPr lang="ru-RU" dirty="0"/>
              <a:t>). Участок зарос сорняками, деревьями или кустарниками (если это не многолетние плодовые насаждения и не мелиоративные защитные лесополосы), что говорит о неиспользовании по назначению. Пример: на поле, которое должно использоваться для выращивания </a:t>
            </a:r>
            <a:r>
              <a:rPr lang="ru-RU" dirty="0" err="1"/>
              <a:t>сельхозкультур</a:t>
            </a:r>
            <a:r>
              <a:rPr lang="ru-RU" dirty="0"/>
              <a:t>, несколько лет нет посевов, только дикая растительность.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Признаки </a:t>
            </a:r>
            <a:r>
              <a:rPr lang="ru-RU" b="1" dirty="0">
                <a:solidFill>
                  <a:srgbClr val="FF0000"/>
                </a:solidFill>
              </a:rPr>
              <a:t>деградации или порчи земель</a:t>
            </a:r>
            <a:r>
              <a:rPr lang="ru-RU" dirty="0"/>
              <a:t>. Обнаружены следы водной или ветровой эрозии, подтопления, загрязнения химическими веществами, отходами производства или другими вредными веществами.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Специализированная </a:t>
            </a:r>
            <a:r>
              <a:rPr lang="ru-RU" b="1" dirty="0">
                <a:solidFill>
                  <a:srgbClr val="FF0000"/>
                </a:solidFill>
              </a:rPr>
              <a:t>техника для снятия плодородного слоя</a:t>
            </a:r>
            <a:r>
              <a:rPr lang="ru-RU" dirty="0"/>
              <a:t>. На участке есть техника (экскаватор, бульдозер), которая используется для снятия или перемещения верхнего слоя почвы без законных оснований.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Повреждение </a:t>
            </a:r>
            <a:r>
              <a:rPr lang="ru-RU" b="1" dirty="0">
                <a:solidFill>
                  <a:srgbClr val="FF0000"/>
                </a:solidFill>
              </a:rPr>
              <a:t>мелиоративных систем</a:t>
            </a:r>
            <a:r>
              <a:rPr lang="ru-RU" dirty="0"/>
              <a:t>. Видны признаки разрушения мелиоративной системы (утечка из канала, заболачивание) или уничтожения защитных лесополос (спил, складирование, сжигание).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Невыполнение </a:t>
            </a:r>
            <a:r>
              <a:rPr lang="ru-RU" b="1" dirty="0">
                <a:solidFill>
                  <a:srgbClr val="FF0000"/>
                </a:solidFill>
              </a:rPr>
              <a:t>обязательств по приведению в порядок</a:t>
            </a:r>
            <a:r>
              <a:rPr lang="ru-RU" dirty="0"/>
              <a:t>. У собственника или арендатора есть обязанность привести участок в состояние, пригодное для использования по назначению (например, рекультивация), и срок для этого наступил, но работы не начаты.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Ограничение </a:t>
            </a:r>
            <a:r>
              <a:rPr lang="ru-RU" b="1" dirty="0">
                <a:solidFill>
                  <a:srgbClr val="FF0000"/>
                </a:solidFill>
              </a:rPr>
              <a:t>доступа к землям общего пользования</a:t>
            </a:r>
            <a:r>
              <a:rPr lang="ru-RU" dirty="0"/>
              <a:t>. Установлены ограждающие конструкции (шлагбаум, забор), которые блокируют свободный проход или проезд, при этом нет законных оснований (земельных отношений или разрешительных документов).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Захламление.</a:t>
            </a:r>
            <a:r>
              <a:rPr lang="ru-RU" dirty="0"/>
              <a:t> На участке размещены отходы вне специально отведённых мест, и площадь такого захламления превышает установленный порог (например, более 10 кв. м сплошного слоя).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368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2" y="562708"/>
            <a:ext cx="10168186" cy="522849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Контрольный орган собирает информацию из разных источников: данные ЕГРН, обращения граждан, результаты предыдущих проверок, сообщения из СМИ, данные межведомственного взаимодействия. Если по какому-то объекту срабатывает один или несколько индикаторов, это становится основанием для более глубокой проверки — например, для внепланового контрольного мероприятия (часто после согласования с прокуратурой). </a:t>
            </a:r>
          </a:p>
          <a:p>
            <a:pPr algn="just"/>
            <a:r>
              <a:rPr lang="ru-RU" dirty="0" smtClean="0"/>
              <a:t>СЛЕДУЕТ ОТМЕТИТЬ! </a:t>
            </a:r>
            <a:endParaRPr lang="ru-RU" dirty="0"/>
          </a:p>
          <a:p>
            <a:pPr algn="just"/>
            <a:r>
              <a:rPr lang="ru-RU" dirty="0"/>
              <a:t>Перечень индикаторов не универсален для всей страны. Муниципалитеты утверждают свои перечни в положениях о земельном контроле — они могут дополнять типовые списки с учётом местных особенностей. </a:t>
            </a:r>
            <a:endParaRPr lang="ru-RU" dirty="0" smtClean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93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1632" y="1019908"/>
            <a:ext cx="10015786" cy="534572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Для  </a:t>
            </a:r>
            <a:r>
              <a:rPr lang="ru-RU" dirty="0"/>
              <a:t>Сургута перечень индикаторов риска в сфере муниципального земельного контроля официально утверждён. </a:t>
            </a:r>
            <a:r>
              <a:rPr lang="ru-RU" dirty="0" smtClean="0"/>
              <a:t>Он </a:t>
            </a:r>
            <a:r>
              <a:rPr lang="ru-RU" dirty="0"/>
              <a:t>закреплён в Приложении 2 к решению Думы города Сургута от 30.06.2025 № 842-VII ДГ «О Положении о муниципальном земельном контроле на территории муниципального образования городской округ Сургут». </a:t>
            </a:r>
          </a:p>
          <a:p>
            <a:r>
              <a:rPr lang="ru-RU" dirty="0" smtClean="0"/>
              <a:t>Индикаторы</a:t>
            </a:r>
            <a:r>
              <a:rPr lang="ru-RU" dirty="0"/>
              <a:t>: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Несоответствие </a:t>
            </a:r>
            <a:r>
              <a:rPr lang="ru-RU" b="1" dirty="0">
                <a:solidFill>
                  <a:srgbClr val="FF0000"/>
                </a:solidFill>
              </a:rPr>
              <a:t>площади</a:t>
            </a:r>
            <a:r>
              <a:rPr lang="ru-RU" dirty="0"/>
              <a:t>. Если в ЕГРН и в данных, которые получил контрольный орган (в том числе из межведомственного взаимодействия), разница в площади используемого участка.</a:t>
            </a:r>
          </a:p>
          <a:p>
            <a:r>
              <a:rPr lang="ru-RU" b="1" dirty="0">
                <a:solidFill>
                  <a:srgbClr val="FF0000"/>
                </a:solidFill>
              </a:rPr>
              <a:t>Отклонение границы</a:t>
            </a:r>
            <a:r>
              <a:rPr lang="ru-RU" dirty="0"/>
              <a:t>. Когда при контроле выявляют, что характерная точка границы участка сдвинута относительно данных ЕГРН сильнее, чем допускает допустимая погрешность.</a:t>
            </a:r>
          </a:p>
          <a:p>
            <a:r>
              <a:rPr lang="ru-RU" b="1" dirty="0">
                <a:solidFill>
                  <a:srgbClr val="FF0000"/>
                </a:solidFill>
              </a:rPr>
              <a:t>Несоответствие категории земель или разрешённого использования</a:t>
            </a:r>
            <a:r>
              <a:rPr lang="ru-RU" dirty="0"/>
              <a:t>. Если в ЕГРН зафиксирована одна категория земель или один вид разрешённого использования, а по факту (что видно из других источников — межведомственного обмена, данных самого контрольного органа) ситуация иная.</a:t>
            </a:r>
          </a:p>
          <a:p>
            <a:r>
              <a:rPr lang="ru-RU" b="1" dirty="0">
                <a:solidFill>
                  <a:srgbClr val="FF0000"/>
                </a:solidFill>
              </a:rPr>
              <a:t>Несоответствие фактического использования целевому назначению</a:t>
            </a:r>
            <a:r>
              <a:rPr lang="ru-RU" dirty="0"/>
              <a:t>. Когда участок применяют не так, как разрешено по документам (например, на земле для садоводства развернули торговлю).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741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/>
              <a:t>        РЕШЕНИЕ КЕЙСОВ</a:t>
            </a:r>
          </a:p>
          <a:p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382450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124" y="527538"/>
            <a:ext cx="10121294" cy="52636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Кейс 1: Муниципальный жилищный контроль</a:t>
            </a:r>
          </a:p>
          <a:p>
            <a:r>
              <a:rPr lang="ru-RU" dirty="0"/>
              <a:t>Ситуация. В Контрольное управление </a:t>
            </a:r>
            <a:r>
              <a:rPr lang="ru-RU" dirty="0" smtClean="0"/>
              <a:t>города Сургута </a:t>
            </a:r>
            <a:r>
              <a:rPr lang="ru-RU" dirty="0"/>
              <a:t>поступила информация из ГИС ЖКХ: в многоквартирном доме, где есть жилые помещения муниципального жилищного фонда, управляющая организация три расчётных периода подряд начисляла плату за отопление исходя из норматива потребления, а не по показаниям общедомового прибора учёта (ОДПУ). 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ВОПРОС:</a:t>
            </a:r>
            <a:endParaRPr lang="ru-RU" dirty="0"/>
          </a:p>
          <a:p>
            <a:r>
              <a:rPr lang="ru-RU" dirty="0" smtClean="0"/>
              <a:t>Какой </a:t>
            </a:r>
            <a:r>
              <a:rPr lang="ru-RU" dirty="0"/>
              <a:t>индикатор </a:t>
            </a:r>
            <a:r>
              <a:rPr lang="ru-RU" dirty="0" smtClean="0"/>
              <a:t>сработал?</a:t>
            </a:r>
          </a:p>
          <a:p>
            <a:r>
              <a:rPr lang="ru-RU" dirty="0" smtClean="0"/>
              <a:t>Какие действия надо осуществить?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175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7633" y="513010"/>
            <a:ext cx="9905999" cy="1478570"/>
          </a:xfrm>
        </p:spPr>
        <p:txBody>
          <a:bodyPr/>
          <a:lstStyle/>
          <a:p>
            <a:pPr algn="ctr"/>
            <a:r>
              <a:rPr lang="ru-RU" dirty="0" smtClean="0"/>
              <a:t>ОТВЕТ НА КЕЙС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8" y="1488832"/>
            <a:ext cx="10394090" cy="5169876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600" dirty="0" smtClean="0"/>
              <a:t>КАКОЙ ИНДИКАТОР СРАБОТАЛ </a:t>
            </a:r>
          </a:p>
          <a:p>
            <a:pPr algn="just"/>
            <a:r>
              <a:rPr lang="ru-RU" sz="3600" dirty="0" smtClean="0"/>
              <a:t> </a:t>
            </a:r>
            <a:r>
              <a:rPr lang="ru-RU" sz="3600" dirty="0"/>
              <a:t>Второй из утверждённых для жилищного контроля: «Начисление платы за коммунальную услугу по отоплению исходя из норматива потребления более трёх расчётных периодов подряд». </a:t>
            </a:r>
          </a:p>
          <a:p>
            <a:pPr algn="just"/>
            <a:r>
              <a:rPr lang="ru-RU" sz="3600" dirty="0" smtClean="0"/>
              <a:t>ДЕЙСТВИЯ. </a:t>
            </a:r>
            <a:r>
              <a:rPr lang="ru-RU" sz="3600" dirty="0"/>
              <a:t>Индикатор стал сигналом для внеплановой проверки. Инспекторы выехали на объект, запросили у управляющей организации техническую документацию и акты ввода ОДПУ в эксплуатацию. Выяснилось, что прибор учёта действительно есть, но вышел из строя полгода назад, а организация не инициировала его замену и не провела поверку. В результате контрольный орган выдал предписание устранить нарушение и привлечь виновных к ответственности.</a:t>
            </a:r>
          </a:p>
          <a:p>
            <a:pPr algn="just"/>
            <a:r>
              <a:rPr lang="ru-RU" sz="3600" dirty="0" smtClean="0"/>
              <a:t>Важное </a:t>
            </a:r>
            <a:r>
              <a:rPr lang="ru-RU" sz="3600" dirty="0"/>
              <a:t>уточнение: сам по себе факт начисления по нормативу — не нарушение. Нарушение — это когда есть техническая возможность использовать прибор учёта, но его не применяют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490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186" y="656492"/>
            <a:ext cx="10039232" cy="5134709"/>
          </a:xfrm>
        </p:spPr>
        <p:txBody>
          <a:bodyPr>
            <a:noAutofit/>
          </a:bodyPr>
          <a:lstStyle/>
          <a:p>
            <a:pPr algn="just"/>
            <a:r>
              <a:rPr lang="ru-RU" sz="1600" dirty="0"/>
              <a:t>Кейс 2: Муниципальный земельный контроль</a:t>
            </a:r>
          </a:p>
          <a:p>
            <a:pPr algn="just"/>
            <a:r>
              <a:rPr lang="ru-RU" sz="1600" dirty="0"/>
              <a:t>Ситуация. При проведении мониторинга территории контрольный орган заметил, что на земельном участке, который по данным ЕГРН предназначен для индивидуального жилищного строительства (ИЖС), возведён объект, явно используемый в коммерческих целях — магазин с вывеской и зоной разгрузки товара. </a:t>
            </a:r>
          </a:p>
          <a:p>
            <a:pPr algn="just"/>
            <a:r>
              <a:rPr lang="ru-RU" sz="1600" dirty="0" smtClean="0"/>
              <a:t>ВОПРОСЫ:</a:t>
            </a:r>
          </a:p>
          <a:p>
            <a:pPr algn="just"/>
            <a:r>
              <a:rPr lang="ru-RU" sz="1600" dirty="0" smtClean="0"/>
              <a:t>1.Какой </a:t>
            </a:r>
            <a:r>
              <a:rPr lang="ru-RU" sz="1600" dirty="0"/>
              <a:t>индикатор </a:t>
            </a:r>
            <a:r>
              <a:rPr lang="ru-RU" sz="1600" dirty="0" smtClean="0"/>
              <a:t>сработал?. </a:t>
            </a:r>
            <a:r>
              <a:rPr lang="ru-RU" sz="1600" dirty="0"/>
              <a:t>Третий из перечня для земельного контроля: «Несоответствие фактического использования земельного участка контролируемым лицом целевому назначению». </a:t>
            </a:r>
          </a:p>
          <a:p>
            <a:pPr algn="just"/>
            <a:r>
              <a:rPr lang="ru-RU" sz="1600" dirty="0" smtClean="0"/>
              <a:t>2.КАКИЕ ДЕЙСТВИЯ НЕОБХОДИМО ОСУЩЕСТВИТЬ? </a:t>
            </a:r>
            <a:r>
              <a:rPr lang="ru-RU" sz="1600" dirty="0"/>
              <a:t>Инспектор запросил у собственника правоустанавливающие документы и провёл выездное обследование. В ходе проверки выяснилось, что собственник самовольно изменил вид разрешённого использования участка — не провёл необходимую процедуру согласования, а просто начал эксплуатировать землю не в тех целях, для которых она предоставлялась. Контрольный орган зафиксировал отклонение, выдал предостережение о недопустимости нарушения и предложил привести использование участка в соответствие с документами ЕГРН. В случае игнорирования предупреждения дело могло дойти до административного производства.</a:t>
            </a:r>
          </a:p>
        </p:txBody>
      </p:sp>
    </p:spTree>
    <p:extLst>
      <p:ext uri="{BB962C8B-B14F-4D97-AF65-F5344CB8AC3E}">
        <p14:creationId xmlns:p14="http://schemas.microsoft.com/office/powerpoint/2010/main" val="893661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3016" y="375138"/>
            <a:ext cx="10074402" cy="5416063"/>
          </a:xfrm>
        </p:spPr>
        <p:txBody>
          <a:bodyPr/>
          <a:lstStyle/>
          <a:p>
            <a:pPr algn="just"/>
            <a:r>
              <a:rPr lang="ru-RU" dirty="0"/>
              <a:t>Управление рисками при контроле (надзоре)</a:t>
            </a:r>
          </a:p>
          <a:p>
            <a:pPr algn="just"/>
            <a:r>
              <a:rPr lang="ru-RU" dirty="0"/>
              <a:t>Основа — глава 5 Закона № 248-ФЗ. Суть в том, чтобы не проверять всех подряд одинаково, а выстраивать работу так: сначала оценить, где вероятность вреда выше, а потом уже решать, как действовать — проводить профилактику или контрольную проверку, какой она будет по объёму и частоте</a:t>
            </a:r>
          </a:p>
        </p:txBody>
      </p:sp>
    </p:spTree>
    <p:extLst>
      <p:ext uri="{BB962C8B-B14F-4D97-AF65-F5344CB8AC3E}">
        <p14:creationId xmlns:p14="http://schemas.microsoft.com/office/powerpoint/2010/main" val="1102665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1632" y="644768"/>
            <a:ext cx="10015786" cy="588498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ОТВЕТЫ НА КЕЙС:</a:t>
            </a:r>
            <a:endParaRPr lang="ru-RU" dirty="0"/>
          </a:p>
          <a:p>
            <a:pPr algn="just"/>
            <a:r>
              <a:rPr lang="ru-RU" dirty="0"/>
              <a:t>1.Какой индикатор сработал?. Третий из перечня для земельного контроля: «Несоответствие фактического использования земельного участка контролируемым лицом целевому назначению». </a:t>
            </a:r>
          </a:p>
          <a:p>
            <a:pPr algn="just"/>
            <a:r>
              <a:rPr lang="ru-RU" dirty="0"/>
              <a:t>2.КАКИЕ ДЕЙСТВИЯ НЕОБХОДИМО </a:t>
            </a:r>
            <a:r>
              <a:rPr lang="ru-RU" dirty="0" smtClean="0"/>
              <a:t>ОСУЩЕСТВИТЬ?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Инспектор запросил у собственника правоустанавливающие документы и провёл выездное обследование. В ходе проверки выяснилось, что собственник самовольно изменил вид разрешённого использования участка — не провёл необходимую процедуру согласования, а просто начал эксплуатировать землю не в тех целях, для которых она предоставлялась. Контрольный орган зафиксировал отклонение, выдал предостережение о недопустимости нарушения и предложил привести использование участка в соответствие с документами ЕГРН. В случае игнорирования предупреждения дело могло дойти до административного производства.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21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1662" y="715108"/>
            <a:ext cx="10355755" cy="5076093"/>
          </a:xfrm>
        </p:spPr>
        <p:txBody>
          <a:bodyPr/>
          <a:lstStyle/>
          <a:p>
            <a:pPr algn="just"/>
            <a:r>
              <a:rPr lang="ru-RU" dirty="0"/>
              <a:t>В обоих случаях индикаторы выступили триггером: они не доказывают нарушение напрямую, но сигнализируют, что есть риск несоблюдения обязательных требований. </a:t>
            </a:r>
            <a:endParaRPr lang="ru-RU" dirty="0" smtClean="0"/>
          </a:p>
          <a:p>
            <a:pPr algn="just"/>
            <a:r>
              <a:rPr lang="ru-RU" dirty="0" smtClean="0"/>
              <a:t>Дальше </a:t>
            </a:r>
            <a:r>
              <a:rPr lang="ru-RU" dirty="0"/>
              <a:t>контрольный орган проводит дополнительную работу — собирает доказательства, проверяет документы, общается с участниками ситуации, чтобы понять, есть ли реальное нарушение, и если да — принять </a:t>
            </a:r>
            <a:r>
              <a:rPr lang="ru-RU" dirty="0" smtClean="0"/>
              <a:t>меры.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724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2" y="750277"/>
            <a:ext cx="10168186" cy="5040924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b="1" dirty="0"/>
              <a:t>Земельный контроль</a:t>
            </a:r>
          </a:p>
          <a:p>
            <a:r>
              <a:rPr lang="ru-RU" b="1" dirty="0"/>
              <a:t>Пример 1.</a:t>
            </a:r>
            <a:r>
              <a:rPr lang="ru-RU" dirty="0"/>
              <a:t> Инспектор при мониторинге заметил, что на участке, который по документам предназначен для индивидуального жилищного строительства (ИЖС), стоит магазин с вывеской и зоной разгрузки товара. </a:t>
            </a:r>
          </a:p>
          <a:p>
            <a:r>
              <a:rPr lang="ru-RU" dirty="0" smtClean="0"/>
              <a:t>Суть </a:t>
            </a:r>
            <a:r>
              <a:rPr lang="ru-RU" dirty="0"/>
              <a:t>нарушения: фактическое использование земли не соответствует её целевому назначению. </a:t>
            </a:r>
          </a:p>
          <a:p>
            <a:r>
              <a:rPr lang="ru-RU" dirty="0" smtClean="0"/>
              <a:t>Административное </a:t>
            </a:r>
            <a:r>
              <a:rPr lang="ru-RU" dirty="0"/>
              <a:t>последствие: контрольный орган возбудил дело по ч. 1 ст. 8.8 КоАП РФ. Собственнику назначили административный штраф (для граждан — от 10 до 20 тысяч рублей, если кадастровая стоимость участка не определена; если определена — от 0,5 до 1% от неё, но не менее 10 тысяч рублей). </a:t>
            </a:r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Пример </a:t>
            </a:r>
            <a:r>
              <a:rPr lang="ru-RU" b="1" dirty="0"/>
              <a:t>2.</a:t>
            </a:r>
            <a:r>
              <a:rPr lang="ru-RU" dirty="0"/>
              <a:t> При обследовании выявили, что владелец участка не выполняет обязанность по приведению земли в состояние, пригодное для использования по назначению (например, участок зарос бурьяном, есть мусор, нет элементарных ограждений или подъездных путей, хотя по условиям предоставления это требовалось).</a:t>
            </a:r>
          </a:p>
          <a:p>
            <a:r>
              <a:rPr lang="ru-RU" dirty="0" smtClean="0"/>
              <a:t>Суть </a:t>
            </a:r>
            <a:r>
              <a:rPr lang="ru-RU" dirty="0"/>
              <a:t>нарушения: невыполнение обязанности по приведению земель в надлежащее состояние. </a:t>
            </a:r>
          </a:p>
          <a:p>
            <a:r>
              <a:rPr lang="ru-RU" dirty="0" smtClean="0"/>
              <a:t>Административное </a:t>
            </a:r>
            <a:r>
              <a:rPr lang="ru-RU" dirty="0"/>
              <a:t>последствие: также ч. 1 ст. 8.8 КоАП РФ с наложением штрафа. </a:t>
            </a:r>
          </a:p>
        </p:txBody>
      </p:sp>
    </p:spTree>
    <p:extLst>
      <p:ext uri="{BB962C8B-B14F-4D97-AF65-F5344CB8AC3E}">
        <p14:creationId xmlns:p14="http://schemas.microsoft.com/office/powerpoint/2010/main" val="2956753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186" y="597877"/>
            <a:ext cx="10039232" cy="519332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Жилищный контроль</a:t>
            </a:r>
          </a:p>
          <a:p>
            <a:r>
              <a:rPr lang="ru-RU" b="1" dirty="0"/>
              <a:t>Пример 1.</a:t>
            </a:r>
            <a:r>
              <a:rPr lang="ru-RU" dirty="0"/>
              <a:t> В ходе проверки установили, что управляющая организация ненадлежащим образом содержит общее имущество многоквартирного дома: в подъезде отвалилась штукатурка, не работает освещение на лестничных клетках, есть протечки в подвале.</a:t>
            </a:r>
          </a:p>
          <a:p>
            <a:r>
              <a:rPr lang="ru-RU" dirty="0" smtClean="0"/>
              <a:t>Суть </a:t>
            </a:r>
            <a:r>
              <a:rPr lang="ru-RU" dirty="0"/>
              <a:t>нарушения: несоблюдение требований к содержанию общего имущества (в том числе минимального перечня услуг и работ, утверждённого Правительством РФ). </a:t>
            </a:r>
          </a:p>
          <a:p>
            <a:r>
              <a:rPr lang="ru-RU" dirty="0" smtClean="0"/>
              <a:t>Административное </a:t>
            </a:r>
            <a:r>
              <a:rPr lang="ru-RU" dirty="0"/>
              <a:t>последствие: организацию привлекли к ответственности по ст. 7.22 КоАП РФ (нарушение правил содержания и ремонта жилых домов и жилых помещений).</a:t>
            </a:r>
          </a:p>
          <a:p>
            <a:endParaRPr lang="ru-RU" dirty="0" smtClean="0"/>
          </a:p>
          <a:p>
            <a:r>
              <a:rPr lang="ru-RU" b="1" dirty="0" smtClean="0"/>
              <a:t>Пример </a:t>
            </a:r>
            <a:r>
              <a:rPr lang="ru-RU" b="1" dirty="0"/>
              <a:t>2.</a:t>
            </a:r>
            <a:r>
              <a:rPr lang="ru-RU" dirty="0"/>
              <a:t> Инспектор выявил, что собственник самовольно, без согласования, сделал перепланировку в квартире (снёс несущую перегородку, перенёс «мокрые зоны»).</a:t>
            </a:r>
          </a:p>
          <a:p>
            <a:r>
              <a:rPr lang="ru-RU" dirty="0" smtClean="0"/>
              <a:t>Суть </a:t>
            </a:r>
            <a:r>
              <a:rPr lang="ru-RU" dirty="0"/>
              <a:t>нарушения: нарушение требований жилищного законодательства к переустройству и перепланировке помещений.</a:t>
            </a:r>
          </a:p>
          <a:p>
            <a:r>
              <a:rPr lang="ru-RU" dirty="0"/>
              <a:t>Административное последствие: ответственность по ст. 7.21 КоАП РФ (самовольное переустройство и (или) перепланировка жилого помещения).</a:t>
            </a:r>
          </a:p>
        </p:txBody>
      </p:sp>
    </p:spTree>
    <p:extLst>
      <p:ext uri="{BB962C8B-B14F-4D97-AF65-F5344CB8AC3E}">
        <p14:creationId xmlns:p14="http://schemas.microsoft.com/office/powerpoint/2010/main" val="4080163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338" y="668215"/>
            <a:ext cx="10215079" cy="512298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Часто сигнал для проверки даёт не жалоба, а «срабатывание» индикатора риска (о которых мы говорили раньше). Например, для земельного контроля индикатором может стать появление объекта, явно не соответствующего виду разрешённого использования по данным ЕГРН. Для жилищного — систематические жалобы жильцов на ухудшение условий или данные из ГИС ЖКХ о нарушениях в начислениях. Индикатор запускает процедуру: контрольный орган проводит обследование, собирает доказательства (акты, фото, пояснения), и если факт нарушения подтверждается — возбуждается дело об административном правонарушении.</a:t>
            </a:r>
          </a:p>
        </p:txBody>
      </p:sp>
    </p:spTree>
    <p:extLst>
      <p:ext uri="{BB962C8B-B14F-4D97-AF65-F5344CB8AC3E}">
        <p14:creationId xmlns:p14="http://schemas.microsoft.com/office/powerpoint/2010/main" val="3729289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375139"/>
            <a:ext cx="11383108" cy="4994032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Административный </a:t>
            </a:r>
            <a:r>
              <a:rPr lang="ru-RU" sz="1800" dirty="0"/>
              <a:t>контроль в сфере благоустройства (это частая история для муниципалитетов). </a:t>
            </a:r>
          </a:p>
          <a:p>
            <a:pPr algn="just"/>
            <a:r>
              <a:rPr lang="ru-RU" sz="1800" dirty="0" smtClean="0"/>
              <a:t>Ситуация</a:t>
            </a:r>
            <a:r>
              <a:rPr lang="ru-RU" sz="1800" dirty="0"/>
              <a:t>: в администрацию города поступила жалоба от жителей: на остановке общественного транспорта уже несколько недель не убирают мусор, вокруг скопилась куча отходов, появились крысы.</a:t>
            </a:r>
          </a:p>
          <a:p>
            <a:pPr algn="just"/>
            <a:r>
              <a:rPr lang="ru-RU" sz="1800" dirty="0" smtClean="0"/>
              <a:t>Как </a:t>
            </a:r>
            <a:r>
              <a:rPr lang="ru-RU" sz="1800" dirty="0"/>
              <a:t>проходит контроль (по шагам):</a:t>
            </a:r>
          </a:p>
          <a:p>
            <a:pPr algn="just"/>
            <a:r>
              <a:rPr lang="ru-RU" sz="1800" dirty="0" smtClean="0"/>
              <a:t>Фиксация </a:t>
            </a:r>
            <a:r>
              <a:rPr lang="ru-RU" sz="1800" dirty="0"/>
              <a:t>сигнала и решение о проверке. Сотрудники отдела благоустройства анализируют жалобу. Это становится основанием для контрольного мероприятия. Инспектор выезжает на место.</a:t>
            </a:r>
          </a:p>
          <a:p>
            <a:pPr algn="just"/>
            <a:r>
              <a:rPr lang="ru-RU" sz="1800" dirty="0"/>
              <a:t>Проведение проверки и сбор доказательств. На месте инспектор проводит осмотр, фиксирует нарушения (фотографирует мусор, грызунов). Может опросить жителей, запросить у ответственного лица (например, у управляющей компании или муниципального учреждения, в чьем ведении остановка) документы: график уборки, договор на вывоз мусора, акты выполненных работ. Если нужно, делает инструментальные замеры или отбирает пробы. </a:t>
            </a:r>
          </a:p>
          <a:p>
            <a:pPr algn="just"/>
            <a:r>
              <a:rPr lang="ru-RU" sz="1800" dirty="0" smtClean="0"/>
              <a:t>Анализ </a:t>
            </a:r>
            <a:r>
              <a:rPr lang="ru-RU" sz="1800" dirty="0"/>
              <a:t>и квалификация. Инспектор сверяет увиденное с обязательными требованиями — например, с местными Правилами благоустройства. Если по этим правилам территория должна убираться ежедневно, а фактически этого не было, налицо нарушение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74651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1662" y="222738"/>
            <a:ext cx="10925907" cy="593187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Принятие </a:t>
            </a:r>
            <a:r>
              <a:rPr lang="ru-RU" sz="1600" dirty="0"/>
              <a:t>мер. Если нарушение подтверждено, инспектор составляет акт. Дальше возможны разные сценарии: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Выдаётся предписание с чётким сроком, чтобы устранить проблему (например, убрать мусор в течение 3 дней и предоставить акт).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Если нарушение серьёзное или повторное, может быть возбуждено дело об административном правонарушении (например, по статье местного кодекса об административных правонарушениях за нарушение правил благоустройства).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В </a:t>
            </a:r>
            <a:r>
              <a:rPr lang="ru-RU" sz="1600" dirty="0"/>
              <a:t>некоторых случаях применяются профилактические меры — например, направляется предостережение, чтобы не доводить до штрафа.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Контроль исполнения. После выдачи предписания инспектор не бросает дело: он проверяет, действительно ли нарушение устранено в установленный срок. Если предписание проигнорировали — следуют дополнительные меры.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                        Что </a:t>
            </a:r>
            <a:r>
              <a:rPr lang="ru-RU" sz="1600" dirty="0"/>
              <a:t>важно в этом процессе с точки зрения сути административного контроля: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Он не только ищет уже случившиеся нарушения, но и работает на предупреждение — реакция на жалобу помогает не допустить более серьёзных последствий (распространения инфекций, ухудшения санитарной обстановки).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Весь процесс строится на законе: есть регламенты, какие мероприятия можно проводить, как оформлять документы, какие права есть у проверяемого лица</a:t>
            </a:r>
            <a:r>
              <a:rPr lang="ru-RU" sz="1600" dirty="0" smtClean="0"/>
              <a:t>.</a:t>
            </a: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Важна прозрачность: контролируемое лицо имеет право знакомиться с материалами проверки, давать пояснения, а при несогласии — обжаловать действия инспектора (в том числе в досудебном порядке).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39588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5786" y="562708"/>
            <a:ext cx="10191632" cy="522849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Пример 1. Жилищный контроль: профилактика вместо «штрафов ради статистики»</a:t>
            </a:r>
          </a:p>
          <a:p>
            <a:r>
              <a:rPr lang="ru-RU" b="1" dirty="0"/>
              <a:t>Ситуация.</a:t>
            </a:r>
            <a:r>
              <a:rPr lang="ru-RU" dirty="0"/>
              <a:t> В муниципалитете растёт число жалоб на управляющие компании: протечки, мусор, неработающее освещение. Если проверять всё подряд, инспекторов не хватит.</a:t>
            </a:r>
          </a:p>
          <a:p>
            <a:r>
              <a:rPr lang="ru-RU" b="1" dirty="0"/>
              <a:t>Как повышают эффективность:</a:t>
            </a:r>
            <a:endParaRPr lang="ru-RU" dirty="0"/>
          </a:p>
          <a:p>
            <a:pPr>
              <a:buFont typeface="Arial"/>
              <a:buChar char="•"/>
            </a:pPr>
            <a:r>
              <a:rPr lang="ru-RU" b="1" dirty="0"/>
              <a:t>Сегментируют объекты по риску.</a:t>
            </a:r>
            <a:r>
              <a:rPr lang="ru-RU" dirty="0"/>
              <a:t> Дома с износом инженерных сетей выше 70%, с историей повторных нарушений и большим числом жалоб относят к «высокому риску». Их проверяют чаще и глубже. Остальные — реже, либо только дистанционно. Это риск-ориентированный подход.</a:t>
            </a:r>
          </a:p>
          <a:p>
            <a:pPr>
              <a:buFont typeface="Arial"/>
              <a:buChar char="•"/>
            </a:pPr>
            <a:r>
              <a:rPr lang="ru-RU" b="1" dirty="0"/>
              <a:t>Используют индикаторы из ГИС ЖКХ.</a:t>
            </a:r>
            <a:r>
              <a:rPr lang="ru-RU" dirty="0"/>
              <a:t> Например, три месяца подряд нет актуальных данных от УК или расхождения между заявленными и фактическими сроками работ. Это «триггер» для внеплановой проверки.</a:t>
            </a:r>
          </a:p>
          <a:p>
            <a:pPr>
              <a:buFont typeface="Arial"/>
              <a:buChar char="•"/>
            </a:pPr>
            <a:r>
              <a:rPr lang="ru-RU" b="1" dirty="0"/>
              <a:t>Сначала профилактика.</a:t>
            </a:r>
            <a:r>
              <a:rPr lang="ru-RU" dirty="0"/>
              <a:t> Инспектор не сразу выписывает штраф, а направляет предостережение и даёт срок на устранение. Если УК исправляется — штрафа нет.</a:t>
            </a:r>
          </a:p>
          <a:p>
            <a:pPr>
              <a:buFont typeface="Arial"/>
              <a:buChar char="•"/>
            </a:pPr>
            <a:r>
              <a:rPr lang="ru-RU" b="1" dirty="0"/>
              <a:t>Метрики не про «количество штрафов», а про результат.</a:t>
            </a:r>
            <a:r>
              <a:rPr lang="ru-RU" dirty="0"/>
              <a:t> Считают долю устранённых нарушений, среднее время устранения проблемы, снижение числа повторных жалоб.</a:t>
            </a:r>
          </a:p>
          <a:p>
            <a:r>
              <a:rPr lang="ru-RU" b="1" dirty="0"/>
              <a:t>Аналогия с управлением проектами.</a:t>
            </a:r>
            <a:r>
              <a:rPr lang="ru-RU" dirty="0"/>
              <a:t> Это как работа с реестром рисков: вы не тратите ресурсы на все риски сразу, а </a:t>
            </a:r>
            <a:r>
              <a:rPr lang="ru-RU" dirty="0" err="1"/>
              <a:t>приоритизируете</a:t>
            </a:r>
            <a:r>
              <a:rPr lang="ru-RU" dirty="0"/>
              <a:t> по вероятности и ущербу, назначаете владельцев, фиксируете сроки устранения и измеряете, насколько реально снижается риск.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827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1292" y="644769"/>
            <a:ext cx="10656277" cy="5146432"/>
          </a:xfrm>
        </p:spPr>
        <p:txBody>
          <a:bodyPr>
            <a:noAutofit/>
          </a:bodyPr>
          <a:lstStyle/>
          <a:p>
            <a:pPr algn="just"/>
            <a:r>
              <a:rPr lang="ru-RU" sz="1600" dirty="0"/>
              <a:t>Пример 2. Земельный контроль: дистанционный мониторинг и точечные </a:t>
            </a:r>
            <a:r>
              <a:rPr lang="ru-RU" sz="1600" dirty="0" smtClean="0"/>
              <a:t>проверки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/>
              <a:t>Ситуация</a:t>
            </a:r>
            <a:r>
              <a:rPr lang="ru-RU" sz="1600" dirty="0"/>
              <a:t>. Территория большая, участков много, а инспекторов мало. Проверять каждый участок «в поле» дорого и долго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 smtClean="0"/>
              <a:t>Как </a:t>
            </a:r>
            <a:r>
              <a:rPr lang="ru-RU" sz="1600" dirty="0"/>
              <a:t>повышают эффективность</a:t>
            </a:r>
            <a:r>
              <a:rPr lang="ru-RU" sz="1600" dirty="0" smtClean="0"/>
              <a:t>:</a:t>
            </a:r>
          </a:p>
          <a:p>
            <a:pPr algn="just"/>
            <a:r>
              <a:rPr lang="ru-RU" sz="1600" dirty="0" smtClean="0"/>
              <a:t>Дистанционные </a:t>
            </a:r>
            <a:r>
              <a:rPr lang="ru-RU" sz="1600" dirty="0"/>
              <a:t>методы. Используют </a:t>
            </a:r>
            <a:r>
              <a:rPr lang="ru-RU" sz="1600" dirty="0" err="1"/>
              <a:t>космоснимки</a:t>
            </a:r>
            <a:r>
              <a:rPr lang="ru-RU" sz="1600" dirty="0"/>
              <a:t> и </a:t>
            </a:r>
            <a:r>
              <a:rPr lang="ru-RU" sz="1600" dirty="0" err="1"/>
              <a:t>ортофотопланы</a:t>
            </a:r>
            <a:r>
              <a:rPr lang="ru-RU" sz="1600" dirty="0"/>
              <a:t>, чтобы выявить признаки нарушений: </a:t>
            </a:r>
            <a:r>
              <a:rPr lang="ru-RU" sz="1600" dirty="0" err="1"/>
              <a:t>самозахват</a:t>
            </a:r>
            <a:r>
              <a:rPr lang="ru-RU" sz="1600" dirty="0"/>
              <a:t> (забор сдвинут), нецелевое использование (на ИЖС — магазин), зарастание </a:t>
            </a:r>
            <a:r>
              <a:rPr lang="ru-RU" sz="1600" dirty="0" err="1"/>
              <a:t>сельхозучастка.Сверяют</a:t>
            </a:r>
            <a:r>
              <a:rPr lang="ru-RU" sz="1600" dirty="0"/>
              <a:t> с данными ЕГРН. </a:t>
            </a:r>
            <a:endParaRPr lang="ru-RU" sz="1600" dirty="0" smtClean="0"/>
          </a:p>
          <a:p>
            <a:pPr algn="just"/>
            <a:r>
              <a:rPr lang="ru-RU" sz="1600" dirty="0" smtClean="0"/>
              <a:t>Автоматически </a:t>
            </a:r>
            <a:r>
              <a:rPr lang="ru-RU" sz="1600" dirty="0"/>
              <a:t>сравнивают границы и площади. Если отклонение больше допустимой погрешности — это индикатор </a:t>
            </a:r>
            <a:r>
              <a:rPr lang="ru-RU" sz="1600" dirty="0" err="1"/>
              <a:t>риска.Точечная</a:t>
            </a:r>
            <a:r>
              <a:rPr lang="ru-RU" sz="1600" dirty="0"/>
              <a:t> работа. На выезд отправляют только по «сработавшим» индикаторам. Так проверяют не 100% объектов, а только те, где риск нарушения </a:t>
            </a:r>
            <a:r>
              <a:rPr lang="ru-RU" sz="1600" dirty="0" err="1"/>
              <a:t>высок.Показатели</a:t>
            </a:r>
            <a:r>
              <a:rPr lang="ru-RU" sz="1600" dirty="0"/>
              <a:t> эффективности. Считают соотношение выявленных нарушений к числу выездов, долю нарушений, устранённых без штрафов (через предписания), и экономию времени за счёт дистанционных </a:t>
            </a:r>
            <a:r>
              <a:rPr lang="ru-RU" sz="1600" dirty="0" err="1"/>
              <a:t>методов.Аналогия</a:t>
            </a:r>
            <a:r>
              <a:rPr lang="ru-RU" sz="1600" dirty="0"/>
              <a:t> с управлением проектами. Это похоже на контроль качества по выборке: вы не проверяете 100% задач подряд, а выбираете критические точки, используете автоматизированные проверки (чек-листы, отчёты), а при отклонениях запускаете углублённый разбор.</a:t>
            </a:r>
          </a:p>
        </p:txBody>
      </p:sp>
    </p:spTree>
    <p:extLst>
      <p:ext uri="{BB962C8B-B14F-4D97-AF65-F5344CB8AC3E}">
        <p14:creationId xmlns:p14="http://schemas.microsoft.com/office/powerpoint/2010/main" val="3231966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3279680"/>
            <a:ext cx="9906000" cy="148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263" y="885995"/>
            <a:ext cx="111603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Пример 3. Контроль в сфере благоустройства: мобильные инструменты и быстрые циклы «проверка — </a:t>
            </a:r>
            <a:r>
              <a:rPr lang="ru-RU" sz="2000" dirty="0" err="1"/>
              <a:t>устранение»Ситуация</a:t>
            </a:r>
            <a:r>
              <a:rPr lang="ru-RU" sz="2000" dirty="0"/>
              <a:t>. </a:t>
            </a:r>
            <a:endParaRPr lang="ru-RU" sz="2000" dirty="0" smtClean="0"/>
          </a:p>
          <a:p>
            <a:pPr algn="just"/>
            <a:r>
              <a:rPr lang="ru-RU" sz="2000" dirty="0" smtClean="0"/>
              <a:t>Нужно </a:t>
            </a:r>
            <a:r>
              <a:rPr lang="ru-RU" sz="2000" dirty="0"/>
              <a:t>следить за уборкой дворов, состоянием контейнерных площадок, покосом травы. Традиционно это делали через плановые проверки, но проблемы возникали между </a:t>
            </a:r>
            <a:r>
              <a:rPr lang="ru-RU" sz="2000" dirty="0" err="1"/>
              <a:t>ними.Как</a:t>
            </a:r>
            <a:r>
              <a:rPr lang="ru-RU" sz="2000" dirty="0"/>
              <a:t> повышают эффективность</a:t>
            </a:r>
            <a:r>
              <a:rPr lang="ru-RU" sz="2000" dirty="0" smtClean="0"/>
              <a:t>:</a:t>
            </a:r>
          </a:p>
          <a:p>
            <a:pPr algn="just"/>
            <a:r>
              <a:rPr lang="ru-RU" sz="2000" dirty="0" smtClean="0"/>
              <a:t>Мобильные </a:t>
            </a:r>
            <a:r>
              <a:rPr lang="ru-RU" sz="2000" dirty="0"/>
              <a:t>приложения для инспекторов. Прямо на месте фиксируют нарушение (фото, </a:t>
            </a:r>
            <a:r>
              <a:rPr lang="ru-RU" sz="2000" dirty="0" err="1"/>
              <a:t>геопозиция</a:t>
            </a:r>
            <a:r>
              <a:rPr lang="ru-RU" sz="2000" dirty="0"/>
              <a:t>, описание), сразу формируют акт и направляют ответственному лицу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Короткие </a:t>
            </a:r>
            <a:r>
              <a:rPr lang="ru-RU" sz="2000" dirty="0"/>
              <a:t>сроки устранения. Для разных типов нарушений устанавливают чёткие сроки (например, мусор убрать за 24 часа, покос травы — за 3 дня).Контроль исполнения. </a:t>
            </a:r>
            <a:endParaRPr lang="ru-RU" sz="2000" dirty="0" smtClean="0"/>
          </a:p>
          <a:p>
            <a:pPr algn="just"/>
            <a:r>
              <a:rPr lang="ru-RU" sz="2000" dirty="0" smtClean="0"/>
              <a:t>Через </a:t>
            </a:r>
            <a:r>
              <a:rPr lang="ru-RU" sz="2000" dirty="0"/>
              <a:t>приложение инспектор видит статус: «в работе», «выполнено», «не выполнено». Если не устранено — запускается следующий этап (штраф, обращение в вышестоящие органы).Прозрачность и обратная связь. Жители могут через тот же канал сообщать о проблемах; такие сигналы тоже становятся индикаторами риска</a:t>
            </a:r>
            <a:r>
              <a:rPr lang="ru-RU" sz="2000" dirty="0" smtClean="0"/>
              <a:t>. Аналогия </a:t>
            </a:r>
            <a:r>
              <a:rPr lang="ru-RU" sz="2000" dirty="0"/>
              <a:t>с управлением проектами. Это как система задач с SLA и статусами: вы фиксируете отклонения, назначаете ответственного, ставите </a:t>
            </a:r>
            <a:r>
              <a:rPr lang="ru-RU" sz="2000" dirty="0" err="1"/>
              <a:t>дедлайн</a:t>
            </a:r>
            <a:r>
              <a:rPr lang="ru-RU" sz="2000" dirty="0"/>
              <a:t>, контролируете исполнение и при срыве запускаете эскалацию.</a:t>
            </a:r>
          </a:p>
        </p:txBody>
      </p:sp>
    </p:spTree>
    <p:extLst>
      <p:ext uri="{BB962C8B-B14F-4D97-AF65-F5344CB8AC3E}">
        <p14:creationId xmlns:p14="http://schemas.microsoft.com/office/powerpoint/2010/main" val="2499589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124" y="574431"/>
            <a:ext cx="10121294" cy="521677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•	Риск причинения вреда (ущерба) — это вероятность того, что произойдёт событие, которое приведёт к ущербу для чего-то важного: жизни и здоровья людей, прав граждан и организаций, окружающей среды, объектов культурного наследия, безопасности государства и </a:t>
            </a:r>
            <a:r>
              <a:rPr lang="ru-RU" dirty="0" smtClean="0"/>
              <a:t>т.п.</a:t>
            </a:r>
          </a:p>
          <a:p>
            <a:pPr algn="just"/>
            <a:r>
              <a:rPr lang="ru-RU" dirty="0"/>
              <a:t>	Оценка риска — работа контрольного органа: он анализирует, насколько вероятно такое событие и насколько серьёзным может быть ущерб. При этом смотрят не только на статистику прошлых нарушений, но и на добросовестность самого контролируемого лица (проводило ли оно мероприятия по снижению риска, есть ли у него страховка и т.п.). </a:t>
            </a:r>
          </a:p>
          <a:p>
            <a:pPr algn="just"/>
            <a:r>
              <a:rPr lang="ru-RU" dirty="0"/>
              <a:t>•	Управление риском — это уже действия на основе оценки. Цель — привести уровень риска к </a:t>
            </a:r>
            <a:r>
              <a:rPr lang="ru-RU" dirty="0" smtClean="0"/>
              <a:t>допустимому</a:t>
            </a:r>
            <a:r>
              <a:rPr lang="ru-RU" dirty="0"/>
              <a:t>. Для этого орган выбирает: какие профилактические меры провести (информирование, консультирование), какие контрольные мероприятия организовать, какой объём требований проверить, как часто это делать. </a:t>
            </a:r>
            <a:endParaRPr lang="ru-RU" dirty="0" smtClean="0"/>
          </a:p>
          <a:p>
            <a:pPr algn="just"/>
            <a:r>
              <a:rPr lang="ru-RU" dirty="0" smtClean="0"/>
              <a:t>•</a:t>
            </a:r>
            <a:r>
              <a:rPr lang="ru-RU" dirty="0"/>
              <a:t>	На практике это выливается в риск-ориентированный подход: объекты контроля относят к одной из категорий риска (от низкого до чрезвычайно высокого). От категории напрямую зависит периодичность плановых проверок: чем выше риск, тем чаще проверки. А при выявлении «тревожных звоночков» (индикаторов риска) орган может инициировать и внеплановое мероприятие.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7515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634" y="561365"/>
            <a:ext cx="8124966" cy="5902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839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816" y="633046"/>
            <a:ext cx="11254154" cy="5615354"/>
          </a:xfrm>
        </p:spPr>
        <p:txBody>
          <a:bodyPr>
            <a:noAutofit/>
          </a:bodyPr>
          <a:lstStyle/>
          <a:p>
            <a:pPr algn="just"/>
            <a:r>
              <a:rPr lang="ru-RU" sz="1600" dirty="0"/>
              <a:t>Взятка. Материальная выгода: деньги, подарки, услуги в обмен на действие или бездействие. Пример: чиновник за вознаграждение ускоряет выдачу разрешения на строительство.</a:t>
            </a:r>
          </a:p>
          <a:p>
            <a:pPr algn="just"/>
            <a:r>
              <a:rPr lang="ru-RU" sz="1600" dirty="0"/>
              <a:t>Растрата. Незаконное расходование вверенных ресурсов в личных целях. Пример: сотрудник фонда тратит деньги, выделенные на помощь больным, на личные поездки.</a:t>
            </a:r>
          </a:p>
          <a:p>
            <a:pPr algn="just"/>
            <a:r>
              <a:rPr lang="ru-RU" sz="1600" dirty="0"/>
              <a:t>Вымогательство. Требование платы за то, что по закону должно делаться бесплатно. Пример: инспектор ГИБДД намекает на «благодарность», чтобы не выписывать штраф.</a:t>
            </a:r>
          </a:p>
          <a:p>
            <a:pPr algn="just"/>
            <a:r>
              <a:rPr lang="ru-RU" sz="1600" dirty="0"/>
              <a:t>Непотизм (кумовство). Привилегии родственникам. Пример: директор назначает начальником отдела своего зятя, хотя другие кандидаты опытнее.</a:t>
            </a:r>
          </a:p>
          <a:p>
            <a:pPr algn="just"/>
            <a:r>
              <a:rPr lang="ru-RU" sz="1600" dirty="0"/>
              <a:t>Трайбализм (</a:t>
            </a:r>
            <a:r>
              <a:rPr lang="ru-RU" sz="1600" dirty="0" err="1"/>
              <a:t>клановость</a:t>
            </a:r>
            <a:r>
              <a:rPr lang="ru-RU" sz="1600" dirty="0"/>
              <a:t>). Привилегии по признаку принадлежности к группе (этнической, родоплеменной). Пример: в госоргане все ключевые должности занимают люди из одного региона или клана, игнорируя более квалифицированных специалистов из других мест.</a:t>
            </a:r>
          </a:p>
          <a:p>
            <a:pPr algn="just"/>
            <a:r>
              <a:rPr lang="ru-RU" sz="1600" dirty="0" err="1"/>
              <a:t>Кронизм</a:t>
            </a:r>
            <a:r>
              <a:rPr lang="ru-RU" sz="1600" dirty="0"/>
              <a:t>. Покровительство друзьям, знакомым, «своим людям». Пример: руководитель проекта берёт в команду приятеля, не проверив его реальные навыки, потому что они вместе учились.</a:t>
            </a:r>
          </a:p>
          <a:p>
            <a:pPr algn="just"/>
            <a:r>
              <a:rPr lang="ru-RU" sz="1600" dirty="0"/>
              <a:t>Фаворитизм. Пристрастное отношение к «любимцам» без достаточных оснований. Пример: сотрудник постоянно получает повышения и интересные задачи не за счёт результатов, а потому что близок к руководителю.</a:t>
            </a:r>
          </a:p>
          <a:p>
            <a:pPr algn="just"/>
            <a:r>
              <a:rPr lang="ru-RU" sz="1600" dirty="0"/>
              <a:t>Деловая коррупция. Взаимодействие власти и бизнеса. Пример: компания «откатывает» чиновнику за выигрыш в тендере.</a:t>
            </a:r>
          </a:p>
          <a:p>
            <a:pPr algn="just"/>
            <a:r>
              <a:rPr lang="ru-RU" sz="1600" dirty="0"/>
              <a:t>Бытовая коррупция. Взаимодействие граждан и чиновников в повседневных вопросах. Пример: пациент даёт врачу небольшую сумму, чтобы его приняли вне очереди.</a:t>
            </a:r>
          </a:p>
        </p:txBody>
      </p:sp>
    </p:spTree>
    <p:extLst>
      <p:ext uri="{BB962C8B-B14F-4D97-AF65-F5344CB8AC3E}">
        <p14:creationId xmlns:p14="http://schemas.microsoft.com/office/powerpoint/2010/main" val="1062711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0"/>
            <a:ext cx="1220789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149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Professional\Downloads\2025-10-19_18-36-58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68" y="0"/>
            <a:ext cx="12242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2638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404664"/>
            <a:ext cx="10945216" cy="6156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2868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1" y="188640"/>
            <a:ext cx="11041227" cy="6210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3884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324" y="644769"/>
            <a:ext cx="10961076" cy="592015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Антикоррупционные </a:t>
            </a:r>
            <a:r>
              <a:rPr lang="ru-RU" dirty="0"/>
              <a:t>меры — они охватывают и организацию процесса, и работу самих инспекторов. </a:t>
            </a:r>
          </a:p>
          <a:p>
            <a:r>
              <a:rPr lang="ru-RU" b="1" dirty="0" smtClean="0"/>
              <a:t>1</a:t>
            </a:r>
            <a:r>
              <a:rPr lang="ru-RU" b="1" dirty="0"/>
              <a:t>. Оценка и минимизация коррупционных рисков</a:t>
            </a:r>
          </a:p>
          <a:p>
            <a:pPr algn="just"/>
            <a:r>
              <a:rPr lang="ru-RU" dirty="0"/>
              <a:t>На старте (при планировании проверок или разработке регламентов) нужно выявить «узкие места» — те этапы и функции, где риск злоупотреблений выше всего. Например, рискованны моменты, когда один сотрудник одновременно принимает заявку, проводит проверку и выносит решение о штрафе, или когда есть простор для субъективных оценок. По итогам составляют перечень таких рисков и продумывают, как их снизить:</a:t>
            </a:r>
          </a:p>
          <a:p>
            <a:pPr algn="just"/>
            <a:r>
              <a:rPr lang="ru-RU" dirty="0" smtClean="0"/>
              <a:t>Разделение </a:t>
            </a:r>
            <a:r>
              <a:rPr lang="ru-RU" dirty="0"/>
              <a:t>функций. Одну сложную процедуру дробят на этапы и закрепляют за разными людьми — так возникает взаимный контроль. </a:t>
            </a:r>
          </a:p>
          <a:p>
            <a:pPr algn="just"/>
            <a:r>
              <a:rPr lang="ru-RU" dirty="0"/>
              <a:t>Минимизация личного контакта. Внедряют электронные сервисы («одно окно»), чтобы снизить прямое взаимодействие инспектора и проверяемого. </a:t>
            </a:r>
          </a:p>
          <a:p>
            <a:pPr algn="just"/>
            <a:r>
              <a:rPr lang="ru-RU" dirty="0"/>
              <a:t>Чёткая регламентация. Детально прописывают административные регламенты: какие шаги обязательны, какие документы нужны, какие сроки — это сужает пространство для произвола.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82847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338" y="644769"/>
            <a:ext cx="10215079" cy="514643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2. Работа с персоналом</a:t>
            </a:r>
          </a:p>
          <a:p>
            <a:pPr algn="just"/>
            <a:r>
              <a:rPr lang="ru-RU" dirty="0"/>
              <a:t>Здесь важно создать среду, где коррупционные риски осознаются, а нарушения пресекаются.</a:t>
            </a:r>
          </a:p>
          <a:p>
            <a:pPr algn="just"/>
            <a:r>
              <a:rPr lang="ru-RU" dirty="0" smtClean="0"/>
              <a:t>Ограничения </a:t>
            </a:r>
            <a:r>
              <a:rPr lang="ru-RU" dirty="0"/>
              <a:t>и запреты. Для ряда должностей действуют стандартные антикоррупционные нормы: запрет на предпринимательскую деятельность, на получение подарков и вознаграждений от проверяемых, на использование служебного положения в личных интересах. </a:t>
            </a:r>
          </a:p>
          <a:p>
            <a:pPr algn="just"/>
            <a:r>
              <a:rPr lang="ru-RU" dirty="0"/>
              <a:t>Декларирование. Муниципальные служащие из определённого перечня обязаны подавать сведения о доходах, расходах, имуществе — и эти данные проверяют. Иногда дополнительно контролируют соответствие расходов доходам. </a:t>
            </a:r>
          </a:p>
          <a:p>
            <a:pPr algn="just"/>
            <a:r>
              <a:rPr lang="ru-RU" dirty="0" smtClean="0"/>
              <a:t>Конфликт </a:t>
            </a:r>
            <a:r>
              <a:rPr lang="ru-RU" dirty="0"/>
              <a:t>интересов. Служащие обязаны уведомлять руководство, если личная заинтересованность (родственные связи, имущественные интересы) может повлиять на объективность при проверке. Для разбора таких ситуаций создают специальные комиссии. </a:t>
            </a:r>
          </a:p>
          <a:p>
            <a:pPr algn="just"/>
            <a:r>
              <a:rPr lang="ru-RU" dirty="0" smtClean="0"/>
              <a:t>Просвещение</a:t>
            </a:r>
            <a:r>
              <a:rPr lang="ru-RU" dirty="0"/>
              <a:t>. Регулярно проводят обучение: семинары, лекции, разбор кейсов и судебной практики. Важно, чтобы сотрудники знали актуальные нормы и понимали последствия нарушений.</a:t>
            </a:r>
          </a:p>
        </p:txBody>
      </p:sp>
    </p:spTree>
    <p:extLst>
      <p:ext uri="{BB962C8B-B14F-4D97-AF65-F5344CB8AC3E}">
        <p14:creationId xmlns:p14="http://schemas.microsoft.com/office/powerpoint/2010/main" val="2742218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216" y="574431"/>
            <a:ext cx="10379202" cy="521677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3. Прозрачность и контроль процесса</a:t>
            </a:r>
          </a:p>
          <a:p>
            <a:pPr algn="just"/>
            <a:r>
              <a:rPr lang="ru-RU" dirty="0"/>
              <a:t>Публичность. По возможности делают открытыми данные о планах проверок, их результатах, административных регламентах. Это повышает доверие и снижает возможности для скрытых злоупотреблений. </a:t>
            </a:r>
          </a:p>
          <a:p>
            <a:pPr algn="just"/>
            <a:r>
              <a:rPr lang="ru-RU" dirty="0"/>
              <a:t>Документирование. Все ключевые решения, ход проверки, выявленные отклонения тщательно фиксируют. Это создаёт след, который сложно скрыть, и упрощает последующий анализ. </a:t>
            </a:r>
          </a:p>
          <a:p>
            <a:pPr algn="just"/>
            <a:r>
              <a:rPr lang="ru-RU" dirty="0"/>
              <a:t>Внешний контроль и обратная связь. Важно предусмотреть механизмы, когда граждане или бизнес могут сообщить о подозрительных действиях инспектора. Такую информацию стоит рассматривать как сигнал для дополнительной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6970245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304800"/>
            <a:ext cx="10285417" cy="548640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4. Анализ действий проверяемых</a:t>
            </a:r>
          </a:p>
          <a:p>
            <a:pPr algn="just"/>
            <a:r>
              <a:rPr lang="ru-RU" dirty="0"/>
              <a:t>Иногда коррупционные признаки проявляются не в действиях инспектора, а в поведении того, кого проверяют. Стоит обращать внимание на «красные флаги»:</a:t>
            </a:r>
          </a:p>
          <a:p>
            <a:pPr algn="just"/>
            <a:r>
              <a:rPr lang="ru-RU" dirty="0" smtClean="0"/>
              <a:t>необоснованное </a:t>
            </a:r>
            <a:r>
              <a:rPr lang="ru-RU" dirty="0"/>
              <a:t>затягивание решений (волокита);</a:t>
            </a:r>
          </a:p>
          <a:p>
            <a:pPr algn="just"/>
            <a:r>
              <a:rPr lang="ru-RU" dirty="0"/>
              <a:t>решение вопроса в обход установленной процедуры для конкретного лица при наличии очереди;</a:t>
            </a:r>
          </a:p>
          <a:p>
            <a:pPr algn="just"/>
            <a:r>
              <a:rPr lang="ru-RU" dirty="0"/>
              <a:t>частые или крупные сделки с организациями, где руководящие должности занимают родственники сотрудников контролирующего органа.  При выявлении таких признаков информацию передают для служебной проверки или в правоохранительные органы.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2228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ИНДИКАТОРЫ РИСКА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Индикаторы разрабатывают и утверждают сами контрольные (надзорные) органы для своих видов контроля. </a:t>
            </a:r>
          </a:p>
          <a:p>
            <a:pPr algn="just"/>
            <a:r>
              <a:rPr lang="ru-RU" dirty="0"/>
              <a:t>Ключевой момент: индикатор — это сигнал для внимания, а не доказанное нарушение. Перед проверкой нужно глубже изучить ситуацию. </a:t>
            </a:r>
          </a:p>
          <a:p>
            <a:pPr algn="just"/>
            <a:r>
              <a:rPr lang="ru-RU" dirty="0" smtClean="0"/>
              <a:t>Хороший </a:t>
            </a:r>
            <a:r>
              <a:rPr lang="ru-RU" dirty="0"/>
              <a:t>индикатор обычно чётко формулирует: что именно отслеживать, какой порог отклонения, за какой период и из какого источника брать данные (например, из ЕГИСЗ, ЕГАИС, диспетчерских служб). </a:t>
            </a:r>
          </a:p>
          <a:p>
            <a:pPr algn="just"/>
            <a:r>
              <a:rPr lang="ru-RU" dirty="0"/>
              <a:t>Есть понятие «палочный индикатор» — это когда критерий сформулирован так, что формально подходит под риск, но по сути не ведёт к реальному вреду. Такие формулировки стараются избегать</a:t>
            </a:r>
          </a:p>
        </p:txBody>
      </p:sp>
    </p:spTree>
    <p:extLst>
      <p:ext uri="{BB962C8B-B14F-4D97-AF65-F5344CB8AC3E}">
        <p14:creationId xmlns:p14="http://schemas.microsoft.com/office/powerpoint/2010/main" val="27650840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7846" y="703385"/>
            <a:ext cx="10109571" cy="50878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5. П</a:t>
            </a:r>
            <a:r>
              <a:rPr lang="ru-RU" b="1" dirty="0"/>
              <a:t>равовая экспертиза нормативных актов</a:t>
            </a:r>
          </a:p>
          <a:p>
            <a:pPr algn="just"/>
            <a:r>
              <a:rPr lang="ru-RU" dirty="0"/>
              <a:t>Органы местного самоуправления обязаны проводить антикоррупционную экспертизу проектов своих нормативных актов (а при мониторинге — и уже действующих). Цель — заранее выявить в документах положения, которые создают возможности для злоупотреблений (так называемые </a:t>
            </a:r>
            <a:r>
              <a:rPr lang="ru-RU" dirty="0" err="1"/>
              <a:t>коррупциогенные</a:t>
            </a:r>
            <a:r>
              <a:rPr lang="ru-RU" dirty="0"/>
              <a:t> факторы), и устранить их. </a:t>
            </a:r>
          </a:p>
          <a:p>
            <a:pPr algn="just"/>
            <a:r>
              <a:rPr lang="ru-RU" dirty="0"/>
              <a:t>Главное — не внедрять эти меры разово, а сделать их частью постоянной системы. Регулярно пересматривать регламенты, анализировать статистику нарушений и корректировать подходы. Если будете внедрять что-то из этого, советую начать с оценки рисков — это даст чёткий список точек, куда направить основные усилия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3965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5415" y="539262"/>
            <a:ext cx="10492153" cy="5251939"/>
          </a:xfrm>
        </p:spPr>
        <p:txBody>
          <a:bodyPr>
            <a:noAutofit/>
          </a:bodyPr>
          <a:lstStyle/>
          <a:p>
            <a:r>
              <a:rPr lang="ru-RU" sz="1600" dirty="0" smtClean="0"/>
              <a:t>КРАТКИЙ ЧЕК ЛИСТ</a:t>
            </a:r>
          </a:p>
          <a:p>
            <a:pPr algn="just">
              <a:spcBef>
                <a:spcPts val="0"/>
              </a:spcBef>
            </a:pPr>
            <a:r>
              <a:rPr lang="ru-RU" sz="1600" b="1" dirty="0" smtClean="0"/>
              <a:t>Регламентация </a:t>
            </a:r>
            <a:r>
              <a:rPr lang="ru-RU" sz="1600" b="1" dirty="0"/>
              <a:t>и </a:t>
            </a:r>
            <a:r>
              <a:rPr lang="ru-RU" sz="1600" b="1" dirty="0" smtClean="0"/>
              <a:t>риски.</a:t>
            </a:r>
            <a:r>
              <a:rPr lang="ru-RU" sz="1600" dirty="0" smtClean="0"/>
              <a:t> Утверждён </a:t>
            </a:r>
            <a:r>
              <a:rPr lang="ru-RU" sz="1600" dirty="0"/>
              <a:t>административный регламент с чёткими сроками и процедурами</a:t>
            </a:r>
            <a:r>
              <a:rPr lang="ru-RU" sz="1600" dirty="0" smtClean="0"/>
              <a:t>. Проведена </a:t>
            </a:r>
            <a:r>
              <a:rPr lang="ru-RU" sz="1600" dirty="0"/>
              <a:t>антикоррупционная экспертиза нормативных актов</a:t>
            </a:r>
            <a:r>
              <a:rPr lang="ru-RU" sz="1600" dirty="0" smtClean="0"/>
              <a:t>. Выделены </a:t>
            </a:r>
            <a:r>
              <a:rPr lang="ru-RU" sz="1600" dirty="0" err="1"/>
              <a:t>коррупционно</a:t>
            </a:r>
            <a:r>
              <a:rPr lang="ru-RU" sz="1600" dirty="0"/>
              <a:t>‑опасные функции и снижены риски (разделение полномочий, объективные критерии решений</a:t>
            </a:r>
            <a:r>
              <a:rPr lang="ru-RU" sz="1600" dirty="0" smtClean="0"/>
              <a:t>).</a:t>
            </a:r>
          </a:p>
          <a:p>
            <a:pPr algn="just">
              <a:spcBef>
                <a:spcPts val="0"/>
              </a:spcBef>
            </a:pPr>
            <a:r>
              <a:rPr lang="ru-RU" sz="1600" b="1" dirty="0" smtClean="0"/>
              <a:t>Работа </a:t>
            </a:r>
            <a:r>
              <a:rPr lang="ru-RU" sz="1600" b="1" dirty="0"/>
              <a:t>с </a:t>
            </a:r>
            <a:r>
              <a:rPr lang="ru-RU" sz="1600" b="1" dirty="0" smtClean="0"/>
              <a:t>персоналом. </a:t>
            </a:r>
            <a:r>
              <a:rPr lang="ru-RU" sz="1600" dirty="0" smtClean="0"/>
              <a:t>Сотрудники </a:t>
            </a:r>
            <a:r>
              <a:rPr lang="ru-RU" sz="1600" dirty="0"/>
              <a:t>ознакомлены с запретами (подарки, выгоды от подконтрольных лиц).Ведётся учёт уведомлений о конфликте интересов, работает </a:t>
            </a:r>
            <a:r>
              <a:rPr lang="ru-RU" sz="1600" dirty="0" err="1"/>
              <a:t>комиссия.Актуализированы</a:t>
            </a:r>
            <a:r>
              <a:rPr lang="ru-RU" sz="1600" dirty="0"/>
              <a:t> декларации о доходах для соответствующих </a:t>
            </a:r>
            <a:r>
              <a:rPr lang="ru-RU" sz="1600" dirty="0" err="1"/>
              <a:t>должностей.Проведено</a:t>
            </a:r>
            <a:r>
              <a:rPr lang="ru-RU" sz="1600" dirty="0"/>
              <a:t> обучение по антикоррупционным стандартам</a:t>
            </a:r>
            <a:r>
              <a:rPr lang="ru-RU" sz="1600" dirty="0" smtClean="0"/>
              <a:t>.</a:t>
            </a:r>
          </a:p>
          <a:p>
            <a:pPr algn="just">
              <a:spcBef>
                <a:spcPts val="0"/>
              </a:spcBef>
            </a:pPr>
            <a:r>
              <a:rPr lang="ru-RU" sz="1600" b="1" dirty="0" smtClean="0"/>
              <a:t>Процессы контроля</a:t>
            </a:r>
            <a:r>
              <a:rPr lang="ru-RU" sz="1600" dirty="0" smtClean="0"/>
              <a:t>. Проверки </a:t>
            </a:r>
            <a:r>
              <a:rPr lang="ru-RU" sz="1600" dirty="0"/>
              <a:t>назначаются по индикаторам риска, а не </a:t>
            </a:r>
            <a:r>
              <a:rPr lang="ru-RU" sz="1600" dirty="0" err="1"/>
              <a:t>произвольно.Все</a:t>
            </a:r>
            <a:r>
              <a:rPr lang="ru-RU" sz="1600" dirty="0"/>
              <a:t> действия фиксируются в информационной системе (дата, исполнитель, документы).При необходимости применяется фото‑/</a:t>
            </a:r>
            <a:r>
              <a:rPr lang="ru-RU" sz="1600" dirty="0" err="1"/>
              <a:t>видеофиксация</a:t>
            </a:r>
            <a:r>
              <a:rPr lang="ru-RU" sz="1600" dirty="0"/>
              <a:t> с </a:t>
            </a:r>
            <a:r>
              <a:rPr lang="ru-RU" sz="1600" dirty="0" err="1"/>
              <a:t>геопривязкой.Спорные</a:t>
            </a:r>
            <a:r>
              <a:rPr lang="ru-RU" sz="1600" dirty="0"/>
              <a:t> решения проходят согласование или коллегиальное рассмотрение</a:t>
            </a:r>
            <a:r>
              <a:rPr lang="ru-RU" sz="1600" dirty="0" smtClean="0"/>
              <a:t>.</a:t>
            </a:r>
          </a:p>
          <a:p>
            <a:pPr algn="just">
              <a:spcBef>
                <a:spcPts val="0"/>
              </a:spcBef>
            </a:pPr>
            <a:r>
              <a:rPr lang="ru-RU" sz="1600" b="1" dirty="0" smtClean="0"/>
              <a:t>Прозрачность </a:t>
            </a:r>
            <a:r>
              <a:rPr lang="ru-RU" sz="1600" b="1" dirty="0"/>
              <a:t>и обратная </a:t>
            </a:r>
            <a:r>
              <a:rPr lang="ru-RU" sz="1600" b="1" dirty="0" smtClean="0"/>
              <a:t>связь</a:t>
            </a:r>
            <a:r>
              <a:rPr lang="ru-RU" sz="1600" dirty="0" smtClean="0"/>
              <a:t>. План </a:t>
            </a:r>
            <a:r>
              <a:rPr lang="ru-RU" sz="1600" dirty="0"/>
              <a:t>и результаты контрольных мероприятий </a:t>
            </a:r>
            <a:r>
              <a:rPr lang="ru-RU" sz="1600" dirty="0" err="1"/>
              <a:t>опубликованы.Есть</a:t>
            </a:r>
            <a:r>
              <a:rPr lang="ru-RU" sz="1600" dirty="0"/>
              <a:t> канал для сообщений о злоупотреблениях (приёмная, «горячая линия») и регламент их обработки</a:t>
            </a:r>
            <a:r>
              <a:rPr lang="ru-RU" sz="1600" dirty="0" smtClean="0"/>
              <a:t>.</a:t>
            </a:r>
          </a:p>
          <a:p>
            <a:pPr algn="just">
              <a:spcBef>
                <a:spcPts val="0"/>
              </a:spcBef>
            </a:pPr>
            <a:r>
              <a:rPr lang="ru-RU" sz="1600" b="1" dirty="0" smtClean="0"/>
              <a:t>Контроль </a:t>
            </a:r>
            <a:r>
              <a:rPr lang="ru-RU" sz="1600" b="1" dirty="0"/>
              <a:t>и </a:t>
            </a:r>
            <a:r>
              <a:rPr lang="ru-RU" sz="1600" b="1" dirty="0" smtClean="0"/>
              <a:t>улучшение</a:t>
            </a:r>
            <a:r>
              <a:rPr lang="ru-RU" sz="1600" dirty="0" smtClean="0"/>
              <a:t>. Ведётся </a:t>
            </a:r>
            <a:r>
              <a:rPr lang="ru-RU" sz="1600" dirty="0"/>
              <a:t>реестр коррупционных рисков с оценкой вероятности и </a:t>
            </a:r>
            <a:r>
              <a:rPr lang="ru-RU" sz="1600" dirty="0" err="1"/>
              <a:t>вреда.Рассчитываются</a:t>
            </a:r>
            <a:r>
              <a:rPr lang="ru-RU" sz="1600" dirty="0"/>
              <a:t> показатели эффективности (доля устранённых нарушений, предотвращённый ущерб).Проводятся регулярные аудиты соблюдения </a:t>
            </a:r>
            <a:r>
              <a:rPr lang="ru-RU" sz="1600" dirty="0" err="1"/>
              <a:t>регламентов.Ежегодно</a:t>
            </a:r>
            <a:r>
              <a:rPr lang="ru-RU" sz="1600" dirty="0"/>
              <a:t> актуализируются меры на основе жалоб, отменённых решений, судебной практики.</a:t>
            </a:r>
          </a:p>
        </p:txBody>
      </p:sp>
    </p:spTree>
    <p:extLst>
      <p:ext uri="{BB962C8B-B14F-4D97-AF65-F5344CB8AC3E}">
        <p14:creationId xmlns:p14="http://schemas.microsoft.com/office/powerpoint/2010/main" val="21453903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Борьба с коррупцией - дело каждого!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3" descr="_corrupt00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0960" y="1500177"/>
            <a:ext cx="11201440" cy="4929221"/>
          </a:xfrm>
        </p:spPr>
      </p:pic>
    </p:spTree>
    <p:extLst>
      <p:ext uri="{BB962C8B-B14F-4D97-AF65-F5344CB8AC3E}">
        <p14:creationId xmlns:p14="http://schemas.microsoft.com/office/powerpoint/2010/main" val="261268016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smtClean="0"/>
              <a:t>      РЕШЕНИЕ </a:t>
            </a:r>
            <a:r>
              <a:rPr lang="ru-RU" sz="5400" dirty="0" smtClean="0"/>
              <a:t>КЕЙСОВ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4638856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9908" y="422031"/>
            <a:ext cx="10027509" cy="5369170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Кейс 1. Земельный контроль: риск «кумовства» при распределении участков и меры </a:t>
            </a:r>
            <a:r>
              <a:rPr lang="ru-RU" dirty="0" smtClean="0"/>
              <a:t>профилактики</a:t>
            </a:r>
          </a:p>
          <a:p>
            <a:endParaRPr lang="ru-RU" dirty="0"/>
          </a:p>
          <a:p>
            <a:r>
              <a:rPr lang="ru-RU" dirty="0" smtClean="0"/>
              <a:t>Ситуация</a:t>
            </a:r>
            <a:r>
              <a:rPr lang="ru-RU" dirty="0"/>
              <a:t>. В администрации города N готовится распределение земельных участков под ИЖС среди льготных категорий граждан. Руководитель отдела землепользования настойчиво продвигает включение в список гражданина А., который приходится ему дальним родственником. При этом у гражданина А. нет полного пакета документов, а по очереди он находится ниже других претендентов. Сотрудник отдела, который ведёт реестр, замечает несоответствие и переживает, что если он укажет на ошибку, его могут лишить премии или перевести на менее интересную работу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Вопросы </a:t>
            </a:r>
            <a:r>
              <a:rPr lang="ru-RU" dirty="0"/>
              <a:t>для </a:t>
            </a:r>
            <a:r>
              <a:rPr lang="ru-RU" dirty="0" smtClean="0"/>
              <a:t>разбора:</a:t>
            </a:r>
          </a:p>
          <a:p>
            <a:r>
              <a:rPr lang="ru-RU" dirty="0" smtClean="0"/>
              <a:t>Какой </a:t>
            </a:r>
            <a:r>
              <a:rPr lang="ru-RU" dirty="0"/>
              <a:t>вид коррупционного поведения здесь потенциально реализуется</a:t>
            </a:r>
            <a:r>
              <a:rPr lang="ru-RU" dirty="0" smtClean="0"/>
              <a:t>?</a:t>
            </a:r>
          </a:p>
          <a:p>
            <a:r>
              <a:rPr lang="ru-RU" dirty="0" smtClean="0"/>
              <a:t>Какие </a:t>
            </a:r>
            <a:r>
              <a:rPr lang="ru-RU" dirty="0" err="1"/>
              <a:t>коррупциогенные</a:t>
            </a:r>
            <a:r>
              <a:rPr lang="ru-RU" dirty="0"/>
              <a:t> факторы есть в процедуре распределения</a:t>
            </a:r>
            <a:r>
              <a:rPr lang="ru-RU" dirty="0" smtClean="0"/>
              <a:t>?</a:t>
            </a:r>
          </a:p>
          <a:p>
            <a:r>
              <a:rPr lang="ru-RU" dirty="0" smtClean="0"/>
              <a:t>Какие </a:t>
            </a:r>
            <a:r>
              <a:rPr lang="ru-RU" dirty="0"/>
              <a:t>антикоррупционные меры могли бы предотвратить ситуацию</a:t>
            </a:r>
            <a:r>
              <a:rPr lang="ru-RU" dirty="0" smtClean="0"/>
              <a:t>?</a:t>
            </a:r>
          </a:p>
          <a:p>
            <a:r>
              <a:rPr lang="ru-RU" dirty="0" smtClean="0"/>
              <a:t>Как </a:t>
            </a:r>
            <a:r>
              <a:rPr lang="ru-RU" dirty="0"/>
              <a:t>это можно было бы оформить в виде «контрольной точки» проекта распределения участков?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5570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1292" y="715108"/>
            <a:ext cx="10086125" cy="507609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Ответ и антикоррупционные меры</a:t>
            </a:r>
            <a:r>
              <a:rPr lang="ru-RU" dirty="0" smtClean="0"/>
              <a:t>: Вид </a:t>
            </a:r>
            <a:r>
              <a:rPr lang="ru-RU" dirty="0"/>
              <a:t>поведения: непотизм (кумовство), а также злоупотребление должностными полномочиями</a:t>
            </a:r>
            <a:r>
              <a:rPr lang="ru-RU" dirty="0" smtClean="0"/>
              <a:t>. </a:t>
            </a:r>
            <a:r>
              <a:rPr lang="ru-RU" dirty="0" err="1" smtClean="0"/>
              <a:t>Коррупциогенные</a:t>
            </a:r>
            <a:r>
              <a:rPr lang="ru-RU" dirty="0" smtClean="0"/>
              <a:t> </a:t>
            </a:r>
            <a:r>
              <a:rPr lang="ru-RU" dirty="0"/>
              <a:t>факторы: отсутствие прозрачной очередности, субъективная оценка полноты документов, зависимость сотрудника от руководителя, отсутствие независимого контроля</a:t>
            </a:r>
            <a:r>
              <a:rPr lang="ru-RU" dirty="0" smtClean="0"/>
              <a:t>. </a:t>
            </a:r>
          </a:p>
          <a:p>
            <a:pPr algn="just"/>
            <a:r>
              <a:rPr lang="ru-RU" dirty="0" err="1" smtClean="0"/>
              <a:t>Меры:Прозрачность</a:t>
            </a:r>
            <a:r>
              <a:rPr lang="ru-RU" dirty="0" smtClean="0"/>
              <a:t> </a:t>
            </a:r>
            <a:r>
              <a:rPr lang="ru-RU" dirty="0"/>
              <a:t>и автоматизация: очередь и статус документов должны быть в открытой информационной системе с фиксацией даты подачи и состава комплекта</a:t>
            </a:r>
            <a:r>
              <a:rPr lang="ru-RU" dirty="0" smtClean="0"/>
              <a:t>. Разделение </a:t>
            </a:r>
            <a:r>
              <a:rPr lang="ru-RU" dirty="0"/>
              <a:t>функций: приём документов, проверка комплектности и принятие решения — за разными сотрудниками/подразделениями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Внутренний </a:t>
            </a:r>
            <a:r>
              <a:rPr lang="ru-RU" dirty="0"/>
              <a:t>контроль: независимый аудит распределения (например, комиссия с участием представителей общественности или контрольно-счётного органа).Защита заявителя/сотрудника: канал анонимного сообщения о давлении и запрет на негативные кадровые последствия за добросовестное информирование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Проектная </a:t>
            </a:r>
            <a:r>
              <a:rPr lang="ru-RU" dirty="0"/>
              <a:t>логика: в календарном плане проекта (диаграмма </a:t>
            </a:r>
            <a:r>
              <a:rPr lang="ru-RU" dirty="0" err="1"/>
              <a:t>Ганта</a:t>
            </a:r>
            <a:r>
              <a:rPr lang="ru-RU" dirty="0"/>
              <a:t>) отдельной вехой ставят «независимую проверку распределения», назначают ответственного из другого подразделения, а критерием приёмки этапа делают «отсутствие расхождений между очередью и списком распределения».</a:t>
            </a:r>
          </a:p>
        </p:txBody>
      </p:sp>
    </p:spTree>
    <p:extLst>
      <p:ext uri="{BB962C8B-B14F-4D97-AF65-F5344CB8AC3E}">
        <p14:creationId xmlns:p14="http://schemas.microsoft.com/office/powerpoint/2010/main" val="20099991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4062" y="468923"/>
            <a:ext cx="10203355" cy="532227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Кейс 2. Жилищный контроль: «откат» через подряд на ремонт и профилактика конфликта </a:t>
            </a:r>
            <a:r>
              <a:rPr lang="ru-RU" dirty="0" smtClean="0"/>
              <a:t>интересов</a:t>
            </a:r>
          </a:p>
          <a:p>
            <a:endParaRPr lang="ru-RU" dirty="0"/>
          </a:p>
          <a:p>
            <a:r>
              <a:rPr lang="ru-RU" dirty="0" smtClean="0"/>
              <a:t>Ситуация</a:t>
            </a:r>
            <a:r>
              <a:rPr lang="ru-RU" dirty="0"/>
              <a:t>. Муниципалитет проводит конкурс на капитальный ремонт кровли в нескольких домах. В составе конкурсной комиссии — сотрудник, у которого супруг является учредителем одной из компаний-участников. Компания предлагает не самую низкую цену, но выигрывает за счёт «неформальных» критериев. Позже в ходе эксплуатации выявляются серьёзные дефекты: протечки, нарушение технологии, использование более дешёвых материалов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Вопросы:Какие</a:t>
            </a:r>
            <a:r>
              <a:rPr lang="ru-RU" dirty="0" smtClean="0"/>
              <a:t> </a:t>
            </a:r>
            <a:r>
              <a:rPr lang="ru-RU" dirty="0"/>
              <a:t>виды коррупционных практик здесь пересекаются</a:t>
            </a:r>
            <a:r>
              <a:rPr lang="ru-RU" dirty="0" smtClean="0"/>
              <a:t>?</a:t>
            </a:r>
          </a:p>
          <a:p>
            <a:r>
              <a:rPr lang="ru-RU" dirty="0" smtClean="0"/>
              <a:t>На </a:t>
            </a:r>
            <a:r>
              <a:rPr lang="ru-RU" dirty="0"/>
              <a:t>каком этапе жизненного цикла проекта закупки можно было выявить риск</a:t>
            </a:r>
            <a:r>
              <a:rPr lang="ru-RU" dirty="0" smtClean="0"/>
              <a:t>?</a:t>
            </a:r>
          </a:p>
          <a:p>
            <a:r>
              <a:rPr lang="ru-RU" dirty="0" smtClean="0"/>
              <a:t>Какие </a:t>
            </a:r>
            <a:r>
              <a:rPr lang="ru-RU" dirty="0"/>
              <a:t>меры профилактики сработают лучше всего?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1549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7846" y="633046"/>
            <a:ext cx="10109571" cy="515815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/>
              <a:t>Ответ:Виды</a:t>
            </a:r>
            <a:r>
              <a:rPr lang="ru-RU" dirty="0"/>
              <a:t> практик: конфликт интересов (личная заинтересованность члена комиссии), деловая коррупция (откат), возможное мошенничество при исполнении контракта (завышение объёмов, замена материалов).Этап выявления: на стадии формирования конкурсной комиссии и подачи заявок. Обязательная декларация конфликта интересов должна подаваться до начала работы комиссии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Меры </a:t>
            </a:r>
            <a:r>
              <a:rPr lang="ru-RU" dirty="0"/>
              <a:t>профилактики</a:t>
            </a:r>
            <a:r>
              <a:rPr lang="ru-RU" dirty="0" smtClean="0"/>
              <a:t>: Декларация </a:t>
            </a:r>
            <a:r>
              <a:rPr lang="ru-RU" dirty="0"/>
              <a:t>и отвод: сотрудник обязан заявить о конфликте интересов и быть выведен из состава комиссии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Объективные </a:t>
            </a:r>
            <a:r>
              <a:rPr lang="ru-RU" dirty="0"/>
              <a:t>критерии оценки: жёсткие технические требования, сметная экспертиза, запрет на размытые формулировки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Контроль </a:t>
            </a:r>
            <a:r>
              <a:rPr lang="ru-RU" dirty="0"/>
              <a:t>качества: независимый строительный контроль, </a:t>
            </a:r>
            <a:r>
              <a:rPr lang="ru-RU" dirty="0" err="1"/>
              <a:t>фотофиксация</a:t>
            </a:r>
            <a:r>
              <a:rPr lang="ru-RU" dirty="0"/>
              <a:t> скрытых работ, лабораторные испытания материалов, приёмка с участием представителей жильцов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Постконтрактный</a:t>
            </a:r>
            <a:r>
              <a:rPr lang="ru-RU" dirty="0" smtClean="0"/>
              <a:t> </a:t>
            </a:r>
            <a:r>
              <a:rPr lang="ru-RU" dirty="0"/>
              <a:t>контроль: гарантийные обязательства, мониторинг жалоб, проверки в течение гарантийного срока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Проектная </a:t>
            </a:r>
            <a:r>
              <a:rPr lang="ru-RU" dirty="0"/>
              <a:t>аналогия: в реестре рисков проекта капремонта фиксируют «риск конфликта интересов в комиссии» и «риск завышения объёмов работ», назначают ответственных, вводят контрольные точки «проверка деклараций членов комиссии» и «промежуточная приёмка скрытых работ».</a:t>
            </a:r>
          </a:p>
        </p:txBody>
      </p:sp>
    </p:spTree>
    <p:extLst>
      <p:ext uri="{BB962C8B-B14F-4D97-AF65-F5344CB8AC3E}">
        <p14:creationId xmlns:p14="http://schemas.microsoft.com/office/powerpoint/2010/main" val="12347214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609600"/>
            <a:ext cx="10133017" cy="5181601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Кейс 3. Административный контроль: давление на инспектора и защита от </a:t>
            </a:r>
            <a:r>
              <a:rPr lang="ru-RU" dirty="0" smtClean="0"/>
              <a:t>вымогательства</a:t>
            </a:r>
          </a:p>
          <a:p>
            <a:endParaRPr lang="ru-RU" dirty="0"/>
          </a:p>
          <a:p>
            <a:r>
              <a:rPr lang="ru-RU" dirty="0" smtClean="0"/>
              <a:t>Ситуация</a:t>
            </a:r>
            <a:r>
              <a:rPr lang="ru-RU" dirty="0"/>
              <a:t>. Инспектор муниципального контроля проводит проверку управляющей компании. В ходе проверки выявляются нарушения: ненадлежащее содержание контейнерной площадки, отсутствие актов уборки, расхождения в отчётности. Директор УК в приватной беседе предлагает «решить вопрос» за вознаграждение и намекает, что в случае отказа у инспектора могут возникнуть проблемы (жалобы на него, служебные проверки). Инспектор фиксирует разговор на диктофон и сообщает о предложении в подразделение по профилактике коррупции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Вопросы:Какие</a:t>
            </a:r>
            <a:r>
              <a:rPr lang="ru-RU" dirty="0" smtClean="0"/>
              <a:t> </a:t>
            </a:r>
            <a:r>
              <a:rPr lang="ru-RU" dirty="0"/>
              <a:t>коррупционные практики здесь присутствуют</a:t>
            </a:r>
            <a:r>
              <a:rPr lang="ru-RU" dirty="0" smtClean="0"/>
              <a:t>?</a:t>
            </a:r>
          </a:p>
          <a:p>
            <a:r>
              <a:rPr lang="ru-RU" dirty="0" smtClean="0"/>
              <a:t>Что </a:t>
            </a:r>
            <a:r>
              <a:rPr lang="ru-RU" dirty="0"/>
              <a:t>должен сделать инспектор по регламенту</a:t>
            </a:r>
            <a:r>
              <a:rPr lang="ru-RU" dirty="0" smtClean="0"/>
              <a:t>?</a:t>
            </a:r>
          </a:p>
          <a:p>
            <a:r>
              <a:rPr lang="ru-RU" dirty="0" smtClean="0"/>
              <a:t>Какие </a:t>
            </a:r>
            <a:r>
              <a:rPr lang="ru-RU" dirty="0"/>
              <a:t>организационные меры защищают инспектора от давления?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9875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7846" y="679938"/>
            <a:ext cx="10109571" cy="51112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Ответ</a:t>
            </a:r>
            <a:r>
              <a:rPr lang="ru-RU" dirty="0" smtClean="0"/>
              <a:t>: Практики</a:t>
            </a:r>
            <a:r>
              <a:rPr lang="ru-RU" dirty="0"/>
              <a:t>: вымогательство (давление) со стороны проверяемого лица, попытка склонения к получению взятки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Действия </a:t>
            </a:r>
            <a:r>
              <a:rPr lang="ru-RU" dirty="0" err="1"/>
              <a:t>инспектора:не</a:t>
            </a:r>
            <a:r>
              <a:rPr lang="ru-RU" dirty="0"/>
              <a:t> принимать предложение и не обещать «ничего не </a:t>
            </a:r>
            <a:r>
              <a:rPr lang="ru-RU" dirty="0" err="1"/>
              <a:t>заметить»;зафиксировать</a:t>
            </a:r>
            <a:r>
              <a:rPr lang="ru-RU" dirty="0"/>
              <a:t> факт предложения (аудио, свидетели, служебная записка);немедленно уведомить руководство и подразделение по противодействию </a:t>
            </a:r>
            <a:r>
              <a:rPr lang="ru-RU" dirty="0" err="1"/>
              <a:t>коррупции;продолжить</a:t>
            </a:r>
            <a:r>
              <a:rPr lang="ru-RU" dirty="0"/>
              <a:t> проверку строго по регламенту, все действия задокументировать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Организационные </a:t>
            </a:r>
            <a:r>
              <a:rPr lang="ru-RU" dirty="0" err="1"/>
              <a:t>меры:регламент</a:t>
            </a:r>
            <a:r>
              <a:rPr lang="ru-RU" dirty="0"/>
              <a:t> уведомления о склонении к коррупции и защита </a:t>
            </a:r>
            <a:r>
              <a:rPr lang="ru-RU" dirty="0" err="1"/>
              <a:t>заявителя;разделение</a:t>
            </a:r>
            <a:r>
              <a:rPr lang="ru-RU" dirty="0"/>
              <a:t> этапов проверки и коллегиальное рассмотрение спорных </a:t>
            </a:r>
            <a:r>
              <a:rPr lang="ru-RU" dirty="0" err="1"/>
              <a:t>решений;прозрачная</a:t>
            </a:r>
            <a:r>
              <a:rPr lang="ru-RU" dirty="0"/>
              <a:t> фиксация всех действий в информационной системе (кто, когда, что сделал);возможность проведения проверки другим инспектором или с участием представителя прокуратуры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Проектная </a:t>
            </a:r>
            <a:r>
              <a:rPr lang="ru-RU" dirty="0"/>
              <a:t>логика: для контрольных мероприятий вводят «точки эскалации» — если инспектор сталкивается с давлением, он обязан запустить процедуру внутреннего контроля и зафиксировать отклонение в журнале инцидентов.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7306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124" y="574431"/>
            <a:ext cx="10121294" cy="611944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Индикаторы риска </a:t>
            </a:r>
            <a:r>
              <a:rPr lang="ru-RU" dirty="0"/>
              <a:t>по сферам</a:t>
            </a:r>
          </a:p>
          <a:p>
            <a:pPr algn="just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Пожарный надзор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Три и более ложных срабатывания систем противопожарной защиты на объекте, где одновременно может находиться 50 и более человек (кроме жилых домов), за 30 дней. </a:t>
            </a:r>
          </a:p>
          <a:p>
            <a:pPr algn="just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Ветеринарный контроль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производственном объекте (убой, переработка) рост показателей (по данным федеральной системы) не менее чем на 20%. </a:t>
            </a:r>
          </a:p>
          <a:p>
            <a:pPr algn="just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Алкогольный рынок.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Списание продукции по основаниям, не связанным с реализацией (по данным ЕГАИС), в объёме более 20% от реализованного за календарный месяц. Или: объём произведённой продукции вырос более чем на 20%, а данных об увеличении закупки сырья нет. </a:t>
            </a:r>
          </a:p>
          <a:p>
            <a:pPr algn="just"/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Жилищный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Более пяти случаев в неделю вызовов ремонтных бригад для устранения неисправностей общего имущества в многоквартирном доме (по данным Единой диспетчерской службы). </a:t>
            </a:r>
          </a:p>
          <a:p>
            <a:pPr algn="just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сфера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Организация не представила в федеральную систему (ФИС ФРДО) сведения о выданных документах об образовании в течение установленного срока. Или: более 25% участников диагностической работы не выполнили 50% и более заданий. </a:t>
            </a:r>
          </a:p>
          <a:p>
            <a:pPr algn="just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Отсутствие в контрольном органе сведений об опасном техническом устройстве, установленном на объекте капитального строительства, более 20 рабочих дней после ввода объекта в эксплуатацию. Или: информация о применении на стройке материалов/оборудования, не соответствующих проектной документации. </a:t>
            </a:r>
          </a:p>
          <a:p>
            <a:pPr algn="just"/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 движения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Три факта нарушений ПДД водителями, которые эксплуатируют транспортные средства контролируемого лица, в течение 90 дней с момента первого нарушения. </a:t>
            </a:r>
          </a:p>
        </p:txBody>
      </p:sp>
    </p:spTree>
    <p:extLst>
      <p:ext uri="{BB962C8B-B14F-4D97-AF65-F5344CB8AC3E}">
        <p14:creationId xmlns:p14="http://schemas.microsoft.com/office/powerpoint/2010/main" val="37447315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5078" y="656492"/>
            <a:ext cx="9992340" cy="513470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Кейс </a:t>
            </a:r>
            <a:r>
              <a:rPr lang="ru-RU" dirty="0"/>
              <a:t>4. Земельный контроль: использование </a:t>
            </a:r>
            <a:r>
              <a:rPr lang="ru-RU" dirty="0" err="1"/>
              <a:t>космоснимков</a:t>
            </a:r>
            <a:r>
              <a:rPr lang="ru-RU" dirty="0"/>
              <a:t> для исключения «ручного» выбора объектов </a:t>
            </a:r>
            <a:r>
              <a:rPr lang="ru-RU" dirty="0" smtClean="0"/>
              <a:t>проверки</a:t>
            </a:r>
          </a:p>
          <a:p>
            <a:pPr algn="just"/>
            <a:r>
              <a:rPr lang="ru-RU" dirty="0" smtClean="0"/>
              <a:t>Ситуация</a:t>
            </a:r>
            <a:r>
              <a:rPr lang="ru-RU" dirty="0"/>
              <a:t>. План проверок на год формируется «по усмотрению» начальника отдела. В список попадают участки «удобных» собственников, а очевидные нарушения (</a:t>
            </a:r>
            <a:r>
              <a:rPr lang="ru-RU" dirty="0" err="1"/>
              <a:t>самозахват</a:t>
            </a:r>
            <a:r>
              <a:rPr lang="ru-RU" dirty="0"/>
              <a:t>, нецелевое использование) игнорируются. Жители жалуются, что одни и те же территории годами не проверяют, хотя видны признаки нарушений на общедоступных картах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Вопросы:В</a:t>
            </a:r>
            <a:r>
              <a:rPr lang="ru-RU" dirty="0" smtClean="0"/>
              <a:t> </a:t>
            </a:r>
            <a:r>
              <a:rPr lang="ru-RU" dirty="0"/>
              <a:t>чём коррупционный риск такой практики</a:t>
            </a:r>
            <a:r>
              <a:rPr lang="ru-RU" dirty="0" smtClean="0"/>
              <a:t>?</a:t>
            </a:r>
          </a:p>
          <a:p>
            <a:pPr algn="just"/>
            <a:r>
              <a:rPr lang="ru-RU" dirty="0" smtClean="0"/>
              <a:t>Как </a:t>
            </a:r>
            <a:r>
              <a:rPr lang="ru-RU" dirty="0"/>
              <a:t>риск-ориентированный подход и индикаторы снижают этот риск</a:t>
            </a:r>
            <a:r>
              <a:rPr lang="ru-RU" dirty="0" smtClean="0"/>
              <a:t>?</a:t>
            </a:r>
          </a:p>
          <a:p>
            <a:pPr algn="just"/>
            <a:r>
              <a:rPr lang="ru-RU" dirty="0" smtClean="0"/>
              <a:t>Какие </a:t>
            </a:r>
            <a:r>
              <a:rPr lang="ru-RU" dirty="0"/>
              <a:t>метрики покажут, что контроль стал эффективнее?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5625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0954" y="820614"/>
            <a:ext cx="10621108" cy="568569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Ответ</a:t>
            </a:r>
            <a:r>
              <a:rPr lang="ru-RU" dirty="0" smtClean="0"/>
              <a:t>: Риск</a:t>
            </a:r>
            <a:r>
              <a:rPr lang="ru-RU" dirty="0"/>
              <a:t>: выборочность проверок позволяет «закрывать глаза» на нарушения у «своих» и усиливать давление на «неудобных». Это искажает результаты контроля и подрывает доверие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Снижение </a:t>
            </a:r>
            <a:r>
              <a:rPr lang="ru-RU" dirty="0" err="1"/>
              <a:t>риска:проверки</a:t>
            </a:r>
            <a:r>
              <a:rPr lang="ru-RU" dirty="0"/>
              <a:t> назначают по объективным индикаторам (расхождение границ по </a:t>
            </a:r>
            <a:r>
              <a:rPr lang="ru-RU" dirty="0" err="1"/>
              <a:t>космоснимкам</a:t>
            </a:r>
            <a:r>
              <a:rPr lang="ru-RU" dirty="0"/>
              <a:t>, нецелевое использование по данным ЕГРН, жалобы с фото и </a:t>
            </a:r>
            <a:r>
              <a:rPr lang="ru-RU" dirty="0" err="1"/>
              <a:t>геопозицией</a:t>
            </a:r>
            <a:r>
              <a:rPr lang="ru-RU" dirty="0"/>
              <a:t>);план проверок публикуют, а критерии отбора делают </a:t>
            </a:r>
            <a:r>
              <a:rPr lang="ru-RU" dirty="0" err="1"/>
              <a:t>публичными;используют</a:t>
            </a:r>
            <a:r>
              <a:rPr lang="ru-RU" dirty="0"/>
              <a:t> дистанционные методы (</a:t>
            </a:r>
            <a:r>
              <a:rPr lang="ru-RU" dirty="0" err="1"/>
              <a:t>космоснимки</a:t>
            </a:r>
            <a:r>
              <a:rPr lang="ru-RU" dirty="0"/>
              <a:t>, </a:t>
            </a:r>
            <a:r>
              <a:rPr lang="ru-RU" dirty="0" err="1"/>
              <a:t>ортофотопланы</a:t>
            </a:r>
            <a:r>
              <a:rPr lang="ru-RU" dirty="0"/>
              <a:t>) для объективной фиксации признаков нарушений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Метрики </a:t>
            </a:r>
            <a:r>
              <a:rPr lang="ru-RU" dirty="0"/>
              <a:t>эффективности: доля проверок, проведённых по индикаторам риска; доля выявленных нарушений среди проверенных объектов; снижение числа повторных жалоб на одни и те же участки; доля устранённых нарушений в срок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Проектная </a:t>
            </a:r>
            <a:r>
              <a:rPr lang="ru-RU" dirty="0"/>
              <a:t>аналогия: в плане контрольных мероприятий указывают «триггеры» (индикаторы), при срабатывании которых объект попадает в план. Это делает отбор прозрачным и снижает субъективность.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557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3016" y="656492"/>
            <a:ext cx="10074402" cy="5134709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Для муниципалитета индикаторы риска — это инструмент, который помогает контрольным органам точечно распределять ресурсы: не проверять всех подряд, а обращать внимание на «красные флаги», которые с высокой вероятностью указывают на проблемы. </a:t>
            </a:r>
            <a:endParaRPr lang="ru-RU" dirty="0" smtClean="0"/>
          </a:p>
          <a:p>
            <a:pPr algn="just"/>
            <a:r>
              <a:rPr lang="ru-RU" dirty="0" smtClean="0"/>
              <a:t>ВНИМАНИЕ !!! Сам </a:t>
            </a:r>
            <a:r>
              <a:rPr lang="ru-RU" dirty="0"/>
              <a:t>по себе индикатор — ещё не нарушение, но сигнал проверить ситуацию </a:t>
            </a:r>
            <a:r>
              <a:rPr lang="ru-RU" dirty="0" smtClean="0"/>
              <a:t>глубже.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1683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5108" y="715108"/>
            <a:ext cx="10332309" cy="507609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Примеры по направлениям</a:t>
            </a:r>
          </a:p>
          <a:p>
            <a:pPr algn="just"/>
            <a:r>
              <a:rPr lang="ru-RU" dirty="0"/>
              <a:t>Земельный контроль.</a:t>
            </a:r>
          </a:p>
          <a:p>
            <a:pPr algn="just"/>
            <a:r>
              <a:rPr lang="ru-RU" dirty="0" smtClean="0"/>
              <a:t>Площадь </a:t>
            </a:r>
            <a:r>
              <a:rPr lang="ru-RU" dirty="0"/>
              <a:t>фактически используемого участка превышает площадь из ЕГРН более чем на 10%. </a:t>
            </a:r>
          </a:p>
          <a:p>
            <a:pPr algn="just"/>
            <a:r>
              <a:rPr lang="ru-RU" dirty="0" smtClean="0"/>
              <a:t>Фактическая </a:t>
            </a:r>
            <a:r>
              <a:rPr lang="ru-RU" dirty="0"/>
              <a:t>граница участка (место размещения ограждения) отклоняется от границы в ЕГРН: для земель населённых пунктов — более чем на 10 см, для </a:t>
            </a:r>
            <a:r>
              <a:rPr lang="ru-RU" dirty="0" err="1"/>
              <a:t>сельхозназначения</a:t>
            </a:r>
            <a:r>
              <a:rPr lang="ru-RU" dirty="0"/>
              <a:t> (под ЛПХ, садоводство) — более чем на 40 см. </a:t>
            </a:r>
          </a:p>
          <a:p>
            <a:pPr algn="just"/>
            <a:r>
              <a:rPr lang="ru-RU" dirty="0" smtClean="0"/>
              <a:t>В </a:t>
            </a:r>
            <a:r>
              <a:rPr lang="ru-RU" dirty="0"/>
              <a:t>ЕГРН нет сведений о правах на используемый земельный участок. </a:t>
            </a:r>
          </a:p>
          <a:p>
            <a:pPr algn="just"/>
            <a:r>
              <a:rPr lang="ru-RU" dirty="0" smtClean="0"/>
              <a:t>Участок </a:t>
            </a:r>
            <a:r>
              <a:rPr lang="ru-RU" dirty="0"/>
              <a:t>не осваивается: например, прошло более трёх лет с момента регистрации права на землю под строительство, а объектов капстроительства или самих строительных работ нет. </a:t>
            </a:r>
          </a:p>
          <a:p>
            <a:pPr algn="just"/>
            <a:r>
              <a:rPr lang="ru-RU" dirty="0" smtClean="0"/>
              <a:t>Земельный </a:t>
            </a:r>
            <a:r>
              <a:rPr lang="ru-RU" dirty="0"/>
              <a:t>участок из земель </a:t>
            </a:r>
            <a:r>
              <a:rPr lang="ru-RU" dirty="0" err="1"/>
              <a:t>сельхозназначения</a:t>
            </a:r>
            <a:r>
              <a:rPr lang="ru-RU" dirty="0"/>
              <a:t> зарос сорными растениями, деревьями или кустарниками (не относящимися к многолетним плодовым насаждениям).</a:t>
            </a:r>
          </a:p>
        </p:txBody>
      </p:sp>
    </p:spTree>
    <p:extLst>
      <p:ext uri="{BB962C8B-B14F-4D97-AF65-F5344CB8AC3E}">
        <p14:creationId xmlns:p14="http://schemas.microsoft.com/office/powerpoint/2010/main" val="1499554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186" y="715108"/>
            <a:ext cx="10039232" cy="5076093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                                          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Жилищный </a:t>
            </a:r>
            <a:r>
              <a:rPr lang="ru-RU" b="1" dirty="0">
                <a:solidFill>
                  <a:srgbClr val="FF0000"/>
                </a:solidFill>
              </a:rPr>
              <a:t>контроль.</a:t>
            </a:r>
          </a:p>
          <a:p>
            <a:r>
              <a:rPr lang="ru-RU" dirty="0" smtClean="0"/>
              <a:t>Более </a:t>
            </a:r>
            <a:r>
              <a:rPr lang="ru-RU" dirty="0"/>
              <a:t>пяти случаев в неделю вызовов ремонтных бригад для устранения неисправностей общего имущества в многоквартирном доме (по данным Единой диспетчерской службы).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                                                      Контроль </a:t>
            </a:r>
            <a:r>
              <a:rPr lang="ru-RU" b="1" dirty="0">
                <a:solidFill>
                  <a:srgbClr val="FF0000"/>
                </a:solidFill>
              </a:rPr>
              <a:t>в сфере благоустройства.</a:t>
            </a:r>
          </a:p>
          <a:p>
            <a:r>
              <a:rPr lang="ru-RU" dirty="0" smtClean="0"/>
              <a:t>На </a:t>
            </a:r>
            <a:r>
              <a:rPr lang="ru-RU" dirty="0"/>
              <a:t>прилегающей территории есть карантинных, ядовитых или сорных растений, порубочных остатков. </a:t>
            </a:r>
          </a:p>
          <a:p>
            <a:r>
              <a:rPr lang="ru-RU" dirty="0"/>
              <a:t>На крышах зданий или сооружений есть наледь или сосульки, которые препятствуют безопасному проходу. </a:t>
            </a:r>
          </a:p>
          <a:p>
            <a:r>
              <a:rPr lang="ru-RU" dirty="0"/>
              <a:t>Установлены ограждения, которые блокируют свободный доступ маломобильных групп населения к объектам социальной инфраструктуры (образования, здравоохранения и т.п.). </a:t>
            </a:r>
          </a:p>
          <a:p>
            <a:r>
              <a:rPr lang="ru-RU" dirty="0"/>
              <a:t>Выявлен сброс или складирование мусора, порубочных остатков, листвы на территориях общего пользования вне специально отведённых мест. </a:t>
            </a:r>
          </a:p>
          <a:p>
            <a:r>
              <a:rPr lang="ru-RU" dirty="0"/>
              <a:t>Отсутствуют сведения об окончании земляных работ по истечении срока действия разрешения (ордера).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                                                                  Лесной </a:t>
            </a:r>
            <a:r>
              <a:rPr lang="ru-RU" b="1" dirty="0">
                <a:solidFill>
                  <a:srgbClr val="FF0000"/>
                </a:solidFill>
              </a:rPr>
              <a:t>контроль.</a:t>
            </a:r>
          </a:p>
          <a:p>
            <a:r>
              <a:rPr lang="ru-RU" dirty="0" smtClean="0"/>
              <a:t>Нарушения </a:t>
            </a:r>
            <a:r>
              <a:rPr lang="ru-RU" dirty="0"/>
              <a:t>правил использования лесов, пожарной или санитарной безопасности в лесах.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                                                 Контроль </a:t>
            </a:r>
            <a:r>
              <a:rPr lang="ru-RU" b="1" dirty="0">
                <a:solidFill>
                  <a:srgbClr val="FF0000"/>
                </a:solidFill>
              </a:rPr>
              <a:t>на транспорте и в дорожном хозяйстве.</a:t>
            </a:r>
          </a:p>
          <a:p>
            <a:r>
              <a:rPr lang="ru-RU" dirty="0" smtClean="0"/>
              <a:t>Признаки </a:t>
            </a:r>
            <a:r>
              <a:rPr lang="ru-RU" dirty="0"/>
              <a:t>нарушения требований к содержанию автомобильных дорог общего пользования, искусственных дорожных сооружений, к дорожно-строительным материалам. </a:t>
            </a:r>
          </a:p>
          <a:p>
            <a:r>
              <a:rPr lang="ru-RU" dirty="0"/>
              <a:t>Нарушения при осуществлении работ по капитальному ремонту дорог. </a:t>
            </a:r>
          </a:p>
        </p:txBody>
      </p:sp>
    </p:spTree>
    <p:extLst>
      <p:ext uri="{BB962C8B-B14F-4D97-AF65-F5344CB8AC3E}">
        <p14:creationId xmlns:p14="http://schemas.microsoft.com/office/powerpoint/2010/main" val="2669862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585" y="504092"/>
            <a:ext cx="11113477" cy="5029201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риска для муниципального жилищного контроля.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федеральном уровне Минстрой утвердил типовые показатели (Приказ № 301/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20.05.2025), но местные власти вправе дополнять этот список с учётом специфики своего муниципалитета. Поэтому в разных городах перечни могут немного отличаться — актуальные лучше смотреть в положении о муниципальном жилищном контроле на сайте местной администрации. 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!!! </a:t>
            </a: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НА КОТОРЫЕ НЕОБХОДИМО ОБРАЩАТЬ ВНИМАНИЕ</a:t>
            </a:r>
            <a:r>
              <a:rPr lang="ru-RU" sz="1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Резкий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обращений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количество жалоб (от собственников, пользователей помещений, из СМИ, ГИС ЖКХ или от органов власти) на деятельность управляющей организации выросло в три и более раза за месяц или квартал по сравнению с предыдущим аналогичным периодом — это повод насторожиться. </a:t>
            </a:r>
          </a:p>
          <a:p>
            <a:pPr algn="just"/>
            <a:r>
              <a:rPr lang="ru-RU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Несостыковки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информации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в течение трёх месяцев выявлено более пяти фактов, когда сведения от жильцов, органов власти или из СМИ не совпадают с данными, которые сама организация разместила в государственной информационной системе жилищно-коммунального хозяйства (ГИС ЖКХ). </a:t>
            </a:r>
          </a:p>
          <a:p>
            <a:pPr algn="just"/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актуализацией данных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организация три и более месяца не обновляет в ГИС ЖКХ информацию, которую обязана там размещать по закону. </a:t>
            </a:r>
          </a:p>
          <a:p>
            <a:pPr algn="just"/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Повторяющиеся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протоколы собраний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в течение трёх месяцев подряд в орган контроля поступили два и более протокола общего собрания собственников по одним и тем же вопросам повестки дня. </a:t>
            </a:r>
          </a:p>
        </p:txBody>
      </p:sp>
    </p:spTree>
    <p:extLst>
      <p:ext uri="{BB962C8B-B14F-4D97-AF65-F5344CB8AC3E}">
        <p14:creationId xmlns:p14="http://schemas.microsoft.com/office/powerpoint/2010/main" val="1189433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Контур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8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1468</TotalTime>
  <Words>5447</Words>
  <Application>Microsoft Office PowerPoint</Application>
  <PresentationFormat>Произвольный</PresentationFormat>
  <Paragraphs>241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51</vt:i4>
      </vt:variant>
    </vt:vector>
  </HeadingPairs>
  <TitlesOfParts>
    <vt:vector size="56" baseType="lpstr">
      <vt:lpstr>Контур</vt:lpstr>
      <vt:lpstr>8_Справедливость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ИНДИКАТОРЫ РИСКА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Индикаторы риска Для административного (муниципального) земельного контроля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 НА КЕЙС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Борьба с коррупцией - дело каждого!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ПРОЕКТАМИ</dc:title>
  <dc:creator>Professional</dc:creator>
  <cp:lastModifiedBy>User Windows</cp:lastModifiedBy>
  <cp:revision>167</cp:revision>
  <dcterms:created xsi:type="dcterms:W3CDTF">2026-06-20T16:19:11Z</dcterms:created>
  <dcterms:modified xsi:type="dcterms:W3CDTF">2026-07-07T02:53:15Z</dcterms:modified>
</cp:coreProperties>
</file>