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sldIdLst>
    <p:sldId id="317" r:id="rId2"/>
    <p:sldId id="376" r:id="rId3"/>
    <p:sldId id="340" r:id="rId4"/>
    <p:sldId id="339" r:id="rId5"/>
    <p:sldId id="338" r:id="rId6"/>
    <p:sldId id="320" r:id="rId7"/>
    <p:sldId id="321" r:id="rId8"/>
    <p:sldId id="322" r:id="rId9"/>
    <p:sldId id="333" r:id="rId10"/>
    <p:sldId id="334" r:id="rId11"/>
    <p:sldId id="335" r:id="rId12"/>
    <p:sldId id="336" r:id="rId13"/>
    <p:sldId id="337" r:id="rId14"/>
    <p:sldId id="377" r:id="rId15"/>
    <p:sldId id="378" r:id="rId16"/>
    <p:sldId id="379" r:id="rId17"/>
    <p:sldId id="381" r:id="rId18"/>
    <p:sldId id="382" r:id="rId19"/>
    <p:sldId id="383" r:id="rId20"/>
    <p:sldId id="380" r:id="rId21"/>
    <p:sldId id="330" r:id="rId22"/>
    <p:sldId id="328" r:id="rId23"/>
    <p:sldId id="329" r:id="rId24"/>
    <p:sldId id="331" r:id="rId25"/>
    <p:sldId id="332" r:id="rId26"/>
    <p:sldId id="323" r:id="rId27"/>
    <p:sldId id="324" r:id="rId28"/>
    <p:sldId id="325" r:id="rId29"/>
    <p:sldId id="326" r:id="rId30"/>
    <p:sldId id="327" r:id="rId31"/>
    <p:sldId id="341" r:id="rId32"/>
    <p:sldId id="342" r:id="rId33"/>
    <p:sldId id="343" r:id="rId34"/>
    <p:sldId id="344" r:id="rId35"/>
    <p:sldId id="345" r:id="rId36"/>
    <p:sldId id="346" r:id="rId37"/>
    <p:sldId id="347" r:id="rId38"/>
    <p:sldId id="348" r:id="rId39"/>
    <p:sldId id="349" r:id="rId40"/>
    <p:sldId id="350" r:id="rId41"/>
    <p:sldId id="351" r:id="rId42"/>
    <p:sldId id="352" r:id="rId43"/>
    <p:sldId id="353" r:id="rId44"/>
    <p:sldId id="354" r:id="rId45"/>
    <p:sldId id="355" r:id="rId46"/>
    <p:sldId id="356" r:id="rId47"/>
    <p:sldId id="357" r:id="rId48"/>
    <p:sldId id="358" r:id="rId49"/>
    <p:sldId id="359" r:id="rId50"/>
    <p:sldId id="360" r:id="rId51"/>
    <p:sldId id="361" r:id="rId52"/>
    <p:sldId id="362" r:id="rId53"/>
    <p:sldId id="363" r:id="rId54"/>
    <p:sldId id="364" r:id="rId55"/>
    <p:sldId id="365" r:id="rId56"/>
    <p:sldId id="366" r:id="rId57"/>
    <p:sldId id="367" r:id="rId58"/>
    <p:sldId id="368" r:id="rId59"/>
    <p:sldId id="369" r:id="rId60"/>
    <p:sldId id="370" r:id="rId61"/>
    <p:sldId id="371" r:id="rId62"/>
    <p:sldId id="372" r:id="rId63"/>
    <p:sldId id="373" r:id="rId64"/>
    <p:sldId id="374" r:id="rId65"/>
    <p:sldId id="375"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2" autoAdjust="0"/>
    <p:restoredTop sz="94660"/>
  </p:normalViewPr>
  <p:slideViewPr>
    <p:cSldViewPr snapToGrid="0">
      <p:cViewPr>
        <p:scale>
          <a:sx n="66" d="100"/>
          <a:sy n="66" d="100"/>
        </p:scale>
        <p:origin x="-900"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1" y="2"/>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6" y="1122363"/>
            <a:ext cx="8791575" cy="2387600"/>
          </a:xfrm>
        </p:spPr>
        <p:txBody>
          <a:bodyPr anchor="b">
            <a:normAutofit/>
          </a:bodyPr>
          <a:lstStyle>
            <a:lvl1pPr algn="l">
              <a:defRPr sz="4800"/>
            </a:lvl1pPr>
          </a:lstStyle>
          <a:p>
            <a:r>
              <a:rPr lang="ru-RU"/>
              <a:t>Образец заголовка</a:t>
            </a:r>
            <a:endParaRPr lang="en-US" dirty="0"/>
          </a:p>
        </p:txBody>
      </p:sp>
      <p:sp>
        <p:nvSpPr>
          <p:cNvPr id="3" name="Subtitle 2"/>
          <p:cNvSpPr>
            <a:spLocks noGrp="1"/>
          </p:cNvSpPr>
          <p:nvPr>
            <p:ph type="subTitle" idx="1"/>
          </p:nvPr>
        </p:nvSpPr>
        <p:spPr>
          <a:xfrm>
            <a:off x="1876426"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077511" y="5410203"/>
            <a:ext cx="2743200" cy="365125"/>
          </a:xfrm>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a:xfrm>
            <a:off x="1876425" y="5410203"/>
            <a:ext cx="5124887" cy="365125"/>
          </a:xfrm>
        </p:spPr>
        <p:txBody>
          <a:bodyPr/>
          <a:lstStyle/>
          <a:p>
            <a:endParaRPr lang="en-US" dirty="0"/>
          </a:p>
        </p:txBody>
      </p:sp>
      <p:sp>
        <p:nvSpPr>
          <p:cNvPr id="6" name="Slide Number Placeholder 5"/>
          <p:cNvSpPr>
            <a:spLocks noGrp="1"/>
          </p:cNvSpPr>
          <p:nvPr>
            <p:ph type="sldNum" sz="quarter" idx="12"/>
          </p:nvPr>
        </p:nvSpPr>
        <p:spPr>
          <a:xfrm>
            <a:off x="9896913" y="5410201"/>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42364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4304666"/>
            <a:ext cx="9912355" cy="819355"/>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41411" y="606426"/>
            <a:ext cx="9912355"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a:t>Вставка рисунка</a:t>
            </a:r>
            <a:endParaRPr lang="en-US" dirty="0"/>
          </a:p>
        </p:txBody>
      </p:sp>
      <p:sp>
        <p:nvSpPr>
          <p:cNvPr id="4" name="Text Placeholder 3"/>
          <p:cNvSpPr>
            <a:spLocks noGrp="1"/>
          </p:cNvSpPr>
          <p:nvPr>
            <p:ph type="body" sz="half" idx="2"/>
          </p:nvPr>
        </p:nvSpPr>
        <p:spPr>
          <a:xfrm>
            <a:off x="1141365"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58739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7" y="609600"/>
            <a:ext cx="9905955" cy="3429000"/>
          </a:xfrm>
        </p:spPr>
        <p:txBody>
          <a:bodyPr anchor="ctr">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411" y="4419601"/>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6456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1"/>
            <a:ext cx="9302752" cy="2748429"/>
          </a:xfrm>
        </p:spPr>
        <p:txBody>
          <a:bodyPr anchor="ctr">
            <a:normAutofit/>
          </a:bodyPr>
          <a:lstStyle>
            <a:lvl1pPr>
              <a:defRPr sz="3600"/>
            </a:lvl1pPr>
          </a:lstStyle>
          <a:p>
            <a:r>
              <a:rPr lang="ru-RU"/>
              <a:t>Образец заголовка</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141411" y="4309919"/>
            <a:ext cx="9906003"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1"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65656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2134043"/>
            <a:ext cx="9906001" cy="2511835"/>
          </a:xfrm>
        </p:spPr>
        <p:txBody>
          <a:bodyPr anchor="b">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365"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34263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4" y="609600"/>
            <a:ext cx="9905999" cy="190500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141411"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127919"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14768"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504214" y="3363435"/>
            <a:ext cx="3195831"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52443"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852443"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86711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3" y="609600"/>
            <a:ext cx="9905999" cy="19050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1" name="Text Placeholder 3"/>
          <p:cNvSpPr>
            <a:spLocks noGrp="1"/>
          </p:cNvSpPr>
          <p:nvPr>
            <p:ph type="body" sz="half" idx="18"/>
          </p:nvPr>
        </p:nvSpPr>
        <p:spPr>
          <a:xfrm>
            <a:off x="1141413" y="4980860"/>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89054"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52568"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52444"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7" name="Text Placeholder 3"/>
          <p:cNvSpPr>
            <a:spLocks noGrp="1"/>
          </p:cNvSpPr>
          <p:nvPr>
            <p:ph type="body" sz="half" idx="20"/>
          </p:nvPr>
        </p:nvSpPr>
        <p:spPr>
          <a:xfrm>
            <a:off x="7852443" y="4980856"/>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6334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6505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1" y="609601"/>
            <a:ext cx="2005011"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0" y="609601"/>
            <a:ext cx="7748591" cy="518160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4615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8558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8"/>
            <a:ext cx="9906000" cy="2852737"/>
          </a:xfrm>
        </p:spPr>
        <p:txBody>
          <a:bodyPr anchor="b">
            <a:normAutofit/>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5306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1" y="2249486"/>
            <a:ext cx="4878389"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1" y="2249486"/>
            <a:ext cx="4875211"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01424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8"/>
            <a:ext cx="9906000" cy="14779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0021"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1" y="3073399"/>
            <a:ext cx="487839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8" y="2249485"/>
            <a:ext cx="464660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073399"/>
            <a:ext cx="487521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07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68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500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6" y="609601"/>
            <a:ext cx="3856037" cy="1639884"/>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56201" y="592666"/>
            <a:ext cx="5891209" cy="5198534"/>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6706"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2283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4" y="609600"/>
            <a:ext cx="5934508" cy="163988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380721" y="609603"/>
            <a:ext cx="3666691"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1411"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3023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2"/>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4" y="618518"/>
            <a:ext cx="99059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4" y="2249487"/>
            <a:ext cx="9905999" cy="354171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56921" y="5883278"/>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7/8/2026</a:t>
            </a:fld>
            <a:endParaRPr lang="en-US" dirty="0"/>
          </a:p>
        </p:txBody>
      </p:sp>
      <p:sp>
        <p:nvSpPr>
          <p:cNvPr id="5" name="Footer Placeholder 4"/>
          <p:cNvSpPr>
            <a:spLocks noGrp="1"/>
          </p:cNvSpPr>
          <p:nvPr>
            <p:ph type="ftr" sz="quarter" idx="3"/>
          </p:nvPr>
        </p:nvSpPr>
        <p:spPr>
          <a:xfrm>
            <a:off x="1141412" y="5883277"/>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2" y="5883276"/>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1029687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2340" y="433756"/>
            <a:ext cx="10215073" cy="5357447"/>
          </a:xfrm>
        </p:spPr>
        <p:txBody>
          <a:bodyPr>
            <a:normAutofit fontScale="70000" lnSpcReduction="20000"/>
          </a:bodyPr>
          <a:lstStyle/>
          <a:p>
            <a:pPr indent="0" algn="just">
              <a:spcAft>
                <a:spcPts val="0"/>
              </a:spcAft>
              <a:buNone/>
            </a:pPr>
            <a:r>
              <a:rPr lang="ru-RU" sz="4000" b="1" dirty="0"/>
              <a:t>- Цифровое обеспечение контрольной (надзорной) деятельности. Основные информационные системы. Единые реестры, информирование контролируемых лиц (основания, сроки, порядок), электронный документооборот.</a:t>
            </a:r>
          </a:p>
          <a:p>
            <a:pPr indent="0" algn="just">
              <a:spcAft>
                <a:spcPts val="0"/>
              </a:spcAft>
              <a:buNone/>
            </a:pPr>
            <a:r>
              <a:rPr lang="ru-RU" sz="4000" b="1" dirty="0"/>
              <a:t>- Взаимодействие органов местного самоуправления, осуществляющих контрольную деятельность, с прокуратурой и органами государственного контроля (надзора). Формирование плана контрольной деятельности. Соотношение проверки в рамках прокурорского надзора и в рамках контрольной деятельности органов местного самоуправления</a:t>
            </a:r>
          </a:p>
          <a:p>
            <a:pPr indent="0" algn="just">
              <a:spcAft>
                <a:spcPts val="0"/>
              </a:spcAft>
              <a:buNone/>
            </a:pPr>
            <a:endParaRPr lang="ru-RU" sz="4000" b="1" dirty="0"/>
          </a:p>
        </p:txBody>
      </p:sp>
    </p:spTree>
    <p:extLst>
      <p:ext uri="{BB962C8B-B14F-4D97-AF65-F5344CB8AC3E}">
        <p14:creationId xmlns:p14="http://schemas.microsoft.com/office/powerpoint/2010/main" val="3532461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1632" y="363415"/>
            <a:ext cx="10015782" cy="5427786"/>
          </a:xfrm>
        </p:spPr>
        <p:txBody>
          <a:bodyPr>
            <a:normAutofit/>
          </a:bodyPr>
          <a:lstStyle/>
          <a:p>
            <a:r>
              <a:rPr lang="ru-RU" dirty="0" smtClean="0"/>
              <a:t>Нормативно-правовая основа.</a:t>
            </a:r>
          </a:p>
          <a:p>
            <a:endParaRPr lang="ru-RU" dirty="0"/>
          </a:p>
          <a:p>
            <a:r>
              <a:rPr lang="ru-RU" dirty="0" smtClean="0"/>
              <a:t>Федеральный </a:t>
            </a:r>
            <a:r>
              <a:rPr lang="ru-RU" dirty="0"/>
              <a:t>закон от 31.07.2020 № 248‑ФЗ — базовый закон о государственном и муниципальном контроле, прямо закрепляет использование информационных систем, реестров и электронного взаимодействия</a:t>
            </a:r>
            <a:r>
              <a:rPr lang="ru-RU" dirty="0" smtClean="0"/>
              <a:t>.</a:t>
            </a:r>
          </a:p>
          <a:p>
            <a:r>
              <a:rPr lang="ru-RU" dirty="0" smtClean="0"/>
              <a:t>Регуляторная </a:t>
            </a:r>
            <a:r>
              <a:rPr lang="ru-RU" dirty="0"/>
              <a:t>гильотина и риск‑ориентированный подход — обеспечивают сокращение избыточных требований и смещение акцента на профилактику; </a:t>
            </a:r>
            <a:endParaRPr lang="ru-RU" dirty="0" smtClean="0"/>
          </a:p>
          <a:p>
            <a:r>
              <a:rPr lang="ru-RU" dirty="0" err="1" smtClean="0"/>
              <a:t>цифровизация</a:t>
            </a:r>
            <a:r>
              <a:rPr lang="ru-RU" dirty="0" smtClean="0"/>
              <a:t> </a:t>
            </a:r>
            <a:r>
              <a:rPr lang="ru-RU" dirty="0"/>
              <a:t>делает этот подход технически реализуемым.</a:t>
            </a:r>
          </a:p>
        </p:txBody>
      </p:sp>
    </p:spTree>
    <p:extLst>
      <p:ext uri="{BB962C8B-B14F-4D97-AF65-F5344CB8AC3E}">
        <p14:creationId xmlns:p14="http://schemas.microsoft.com/office/powerpoint/2010/main" val="1968154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37846" y="855785"/>
            <a:ext cx="10109567" cy="4935416"/>
          </a:xfrm>
        </p:spPr>
        <p:txBody>
          <a:bodyPr>
            <a:normAutofit fontScale="85000" lnSpcReduction="20000"/>
          </a:bodyPr>
          <a:lstStyle/>
          <a:p>
            <a:r>
              <a:rPr lang="ru-RU" dirty="0"/>
              <a:t>Технологии и инструменты, которые реально меняют </a:t>
            </a:r>
            <a:r>
              <a:rPr lang="ru-RU" dirty="0" smtClean="0"/>
              <a:t>практику.</a:t>
            </a:r>
          </a:p>
          <a:p>
            <a:r>
              <a:rPr lang="ru-RU" dirty="0" smtClean="0"/>
              <a:t>Индикаторы </a:t>
            </a:r>
            <a:r>
              <a:rPr lang="ru-RU" dirty="0"/>
              <a:t>риска и аналитика данных. Системы анализируют открытые и межведомственные данные (налоговые, разрешительные, жалобы и т. п.) и подсвечивают объекты с высокой вероятностью нарушений. Это позволяет планировать проверки точечно, а не «по списку</a:t>
            </a:r>
            <a:r>
              <a:rPr lang="ru-RU" dirty="0" smtClean="0"/>
              <a:t>».</a:t>
            </a:r>
          </a:p>
          <a:p>
            <a:r>
              <a:rPr lang="ru-RU" dirty="0" smtClean="0"/>
              <a:t>Дистанционный </a:t>
            </a:r>
            <a:r>
              <a:rPr lang="ru-RU" dirty="0"/>
              <a:t>контроль. Используются снимки дистанционного зондирования Земли (ДЗЗ), данные с камер, датчиков, БАС (беспилотные авиационные системы). Например, для земельного контроля — выявление нецелевого использования участков; для жилищного — мониторинг аварийных </a:t>
            </a:r>
            <a:r>
              <a:rPr lang="ru-RU" dirty="0" err="1"/>
              <a:t>домов.Автоматизация</a:t>
            </a:r>
            <a:r>
              <a:rPr lang="ru-RU" dirty="0"/>
              <a:t> рутинных операций. Электронные проверочные листы, </a:t>
            </a:r>
            <a:r>
              <a:rPr lang="ru-RU" dirty="0" err="1"/>
              <a:t>автозаполнение</a:t>
            </a:r>
            <a:r>
              <a:rPr lang="ru-RU" dirty="0"/>
              <a:t> полей из реестров, шаблоны актов и </a:t>
            </a:r>
            <a:r>
              <a:rPr lang="ru-RU" dirty="0" err="1"/>
              <a:t>предписаний.Досудебное</a:t>
            </a:r>
            <a:r>
              <a:rPr lang="ru-RU" dirty="0"/>
              <a:t> обжалование в электронном виде. Жалоба подаётся через </a:t>
            </a:r>
            <a:r>
              <a:rPr lang="ru-RU" dirty="0" err="1"/>
              <a:t>Госуслуги</a:t>
            </a:r>
            <a:r>
              <a:rPr lang="ru-RU" dirty="0"/>
              <a:t>, маршрутизируется в систему, контролируются сроки и статусы. Это снижает нагрузку на суды и повышает предсказуемость процедур.</a:t>
            </a:r>
          </a:p>
        </p:txBody>
      </p:sp>
    </p:spTree>
    <p:extLst>
      <p:ext uri="{BB962C8B-B14F-4D97-AF65-F5344CB8AC3E}">
        <p14:creationId xmlns:p14="http://schemas.microsoft.com/office/powerpoint/2010/main" val="1673987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3046" y="785446"/>
            <a:ext cx="10414367" cy="5005755"/>
          </a:xfrm>
        </p:spPr>
        <p:txBody>
          <a:bodyPr>
            <a:noAutofit/>
          </a:bodyPr>
          <a:lstStyle/>
          <a:p>
            <a:pPr algn="just"/>
            <a:r>
              <a:rPr lang="ru-RU" sz="1600" dirty="0"/>
              <a:t>Как это выглядит в жизненном цикле контрольного мероприятия (алгоритм для кейса)Планирование. Инспектор формирует проект мероприятия в ГИС ТОР КНД, подтягивает данные из ЕРВК и ЕРКНМ</a:t>
            </a:r>
            <a:r>
              <a:rPr lang="ru-RU" sz="1600" dirty="0" smtClean="0"/>
              <a:t>.</a:t>
            </a:r>
          </a:p>
          <a:p>
            <a:pPr algn="just"/>
            <a:r>
              <a:rPr lang="ru-RU" sz="1600" dirty="0" smtClean="0"/>
              <a:t>Согласование</a:t>
            </a:r>
            <a:r>
              <a:rPr lang="ru-RU" sz="1600" dirty="0"/>
              <a:t>. Проект направляется на согласование (в том числе в прокуратуру) в электронном виде</a:t>
            </a:r>
            <a:r>
              <a:rPr lang="ru-RU" sz="1600" dirty="0" smtClean="0"/>
              <a:t>.</a:t>
            </a:r>
          </a:p>
          <a:p>
            <a:pPr algn="just"/>
            <a:r>
              <a:rPr lang="ru-RU" sz="1600" dirty="0" smtClean="0"/>
              <a:t>Внесение </a:t>
            </a:r>
            <a:r>
              <a:rPr lang="ru-RU" sz="1600" dirty="0"/>
              <a:t>в ЕРКНМ. До начала мероприятия сведения о нём обязательно вносятся в ЕРКНМ — это условие законности</a:t>
            </a:r>
            <a:r>
              <a:rPr lang="ru-RU" sz="1600" dirty="0" smtClean="0"/>
              <a:t>.</a:t>
            </a:r>
          </a:p>
          <a:p>
            <a:pPr algn="just"/>
            <a:r>
              <a:rPr lang="ru-RU" sz="1600" dirty="0" smtClean="0"/>
              <a:t>Проведение</a:t>
            </a:r>
            <a:r>
              <a:rPr lang="ru-RU" sz="1600" dirty="0"/>
              <a:t>. Выездная проверка — через мобильное приложение: чек‑лист, </a:t>
            </a:r>
            <a:r>
              <a:rPr lang="ru-RU" sz="1600" dirty="0" err="1"/>
              <a:t>фотофиксация</a:t>
            </a:r>
            <a:r>
              <a:rPr lang="ru-RU" sz="1600" dirty="0"/>
              <a:t>, </a:t>
            </a:r>
            <a:r>
              <a:rPr lang="ru-RU" sz="1600" dirty="0" err="1"/>
              <a:t>геолокация</a:t>
            </a:r>
            <a:r>
              <a:rPr lang="ru-RU" sz="1600" dirty="0"/>
              <a:t>, отметки о нарушениях</a:t>
            </a:r>
            <a:r>
              <a:rPr lang="ru-RU" sz="1600" dirty="0" smtClean="0"/>
              <a:t>.</a:t>
            </a:r>
          </a:p>
          <a:p>
            <a:pPr algn="just"/>
            <a:r>
              <a:rPr lang="ru-RU" sz="1600" dirty="0" smtClean="0"/>
              <a:t>Оформление </a:t>
            </a:r>
            <a:r>
              <a:rPr lang="ru-RU" sz="1600" dirty="0"/>
              <a:t>результатов. Акт формируется в системе, часть полей заполняется автоматически</a:t>
            </a:r>
            <a:r>
              <a:rPr lang="ru-RU" sz="1600" dirty="0" smtClean="0"/>
              <a:t>.</a:t>
            </a:r>
          </a:p>
          <a:p>
            <a:pPr algn="just"/>
            <a:r>
              <a:rPr lang="ru-RU" sz="1600" dirty="0" smtClean="0"/>
              <a:t>Профилактика </a:t>
            </a:r>
            <a:r>
              <a:rPr lang="ru-RU" sz="1600" dirty="0"/>
              <a:t>и предписание. При необходимости — предостережение или предписание, также в электронном виде</a:t>
            </a:r>
            <a:r>
              <a:rPr lang="ru-RU" sz="1600" dirty="0" smtClean="0"/>
              <a:t>.</a:t>
            </a:r>
          </a:p>
          <a:p>
            <a:pPr algn="just"/>
            <a:r>
              <a:rPr lang="ru-RU" sz="1600" dirty="0" smtClean="0"/>
              <a:t>Обжалование</a:t>
            </a:r>
            <a:r>
              <a:rPr lang="ru-RU" sz="1600" dirty="0"/>
              <a:t>. Если контролируемое лицо не согласно — жалоба через личный кабинет на </a:t>
            </a:r>
            <a:r>
              <a:rPr lang="ru-RU" sz="1600" dirty="0" err="1"/>
              <a:t>Госуслугах</a:t>
            </a:r>
            <a:r>
              <a:rPr lang="ru-RU" sz="1600" dirty="0"/>
              <a:t>, далее — работа в подсистеме досудебного обжалования</a:t>
            </a:r>
            <a:r>
              <a:rPr lang="ru-RU" sz="1600" dirty="0" smtClean="0"/>
              <a:t>.</a:t>
            </a:r>
          </a:p>
          <a:p>
            <a:pPr algn="just"/>
            <a:r>
              <a:rPr lang="ru-RU" sz="1600" dirty="0" smtClean="0"/>
              <a:t>Контроль </a:t>
            </a:r>
            <a:r>
              <a:rPr lang="ru-RU" sz="1600" dirty="0"/>
              <a:t>исполнения. Отслеживание сроков устранения нарушений, повторные проверки при необходимости.</a:t>
            </a:r>
          </a:p>
        </p:txBody>
      </p:sp>
    </p:spTree>
    <p:extLst>
      <p:ext uri="{BB962C8B-B14F-4D97-AF65-F5344CB8AC3E}">
        <p14:creationId xmlns:p14="http://schemas.microsoft.com/office/powerpoint/2010/main" val="3517306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831147759"/>
              </p:ext>
            </p:extLst>
          </p:nvPr>
        </p:nvGraphicFramePr>
        <p:xfrm>
          <a:off x="892072" y="0"/>
          <a:ext cx="10937630" cy="6578323"/>
        </p:xfrm>
        <a:graphic>
          <a:graphicData uri="http://schemas.openxmlformats.org/drawingml/2006/table">
            <a:tbl>
              <a:tblPr/>
              <a:tblGrid>
                <a:gridCol w="2187526"/>
                <a:gridCol w="2187526"/>
                <a:gridCol w="2187526"/>
                <a:gridCol w="2187526"/>
                <a:gridCol w="2187526"/>
              </a:tblGrid>
              <a:tr h="106927">
                <a:tc>
                  <a:txBody>
                    <a:bodyPr/>
                    <a:lstStyle/>
                    <a:p>
                      <a:r>
                        <a:rPr lang="ru-RU" sz="200" dirty="0"/>
                        <a:t>Этап</a:t>
                      </a:r>
                    </a:p>
                  </a:txBody>
                  <a:tcPr marL="11766" marR="11766" marT="5883" marB="5883" anchor="ctr">
                    <a:lnL>
                      <a:noFill/>
                    </a:lnL>
                    <a:lnR>
                      <a:noFill/>
                    </a:lnR>
                    <a:lnT>
                      <a:noFill/>
                    </a:lnT>
                    <a:lnB>
                      <a:noFill/>
                    </a:lnB>
                  </a:tcPr>
                </a:tc>
                <a:tc>
                  <a:txBody>
                    <a:bodyPr/>
                    <a:lstStyle/>
                    <a:p>
                      <a:r>
                        <a:rPr lang="ru-RU" sz="200"/>
                        <a:t>Цель</a:t>
                      </a:r>
                    </a:p>
                  </a:txBody>
                  <a:tcPr marL="11766" marR="11766" marT="5883" marB="5883" anchor="ctr">
                    <a:lnL>
                      <a:noFill/>
                    </a:lnL>
                    <a:lnR>
                      <a:noFill/>
                    </a:lnR>
                    <a:lnT>
                      <a:noFill/>
                    </a:lnT>
                    <a:lnB>
                      <a:noFill/>
                    </a:lnB>
                  </a:tcPr>
                </a:tc>
                <a:tc>
                  <a:txBody>
                    <a:bodyPr/>
                    <a:lstStyle/>
                    <a:p>
                      <a:r>
                        <a:rPr lang="ru-RU" sz="200"/>
                        <a:t>Ключевые действия</a:t>
                      </a:r>
                    </a:p>
                  </a:txBody>
                  <a:tcPr marL="11766" marR="11766" marT="5883" marB="5883" anchor="ctr">
                    <a:lnL>
                      <a:noFill/>
                    </a:lnL>
                    <a:lnR>
                      <a:noFill/>
                    </a:lnR>
                    <a:lnT>
                      <a:noFill/>
                    </a:lnT>
                    <a:lnB>
                      <a:noFill/>
                    </a:lnB>
                  </a:tcPr>
                </a:tc>
                <a:tc>
                  <a:txBody>
                    <a:bodyPr/>
                    <a:lstStyle/>
                    <a:p>
                      <a:r>
                        <a:rPr lang="ru-RU" sz="200"/>
                        <a:t>Результаты/метрики</a:t>
                      </a:r>
                    </a:p>
                  </a:txBody>
                  <a:tcPr marL="11766" marR="11766" marT="5883" marB="5883" anchor="ctr">
                    <a:lnL>
                      <a:noFill/>
                    </a:lnL>
                    <a:lnR>
                      <a:noFill/>
                    </a:lnR>
                    <a:lnT>
                      <a:noFill/>
                    </a:lnT>
                    <a:lnB>
                      <a:noFill/>
                    </a:lnB>
                  </a:tcPr>
                </a:tc>
                <a:tc>
                  <a:txBody>
                    <a:bodyPr/>
                    <a:lstStyle/>
                    <a:p>
                      <a:r>
                        <a:rPr lang="ru-RU" sz="200"/>
                        <a:t>Визуал для слайда</a:t>
                      </a:r>
                    </a:p>
                  </a:txBody>
                  <a:tcPr marL="11766" marR="11766" marT="5883" marB="5883" anchor="ctr">
                    <a:lnL>
                      <a:noFill/>
                    </a:lnL>
                    <a:lnR>
                      <a:noFill/>
                    </a:lnR>
                    <a:lnT>
                      <a:noFill/>
                    </a:lnT>
                    <a:lnB>
                      <a:noFill/>
                    </a:lnB>
                  </a:tcPr>
                </a:tc>
              </a:tr>
              <a:tr h="1074398">
                <a:tc>
                  <a:txBody>
                    <a:bodyPr/>
                    <a:lstStyle/>
                    <a:p>
                      <a:r>
                        <a:rPr lang="ru-RU" sz="1000" b="1" dirty="0">
                          <a:latin typeface="Times New Roman" panose="02020603050405020304" pitchFamily="18" charset="0"/>
                          <a:cs typeface="Times New Roman" panose="02020603050405020304" pitchFamily="18" charset="0"/>
                        </a:rPr>
                        <a:t>1. Диагностика и нормативная база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Определить текущее состояние КНД и закрепить правила </a:t>
                      </a:r>
                      <a:r>
                        <a:rPr lang="ru-RU" sz="1000" b="1" dirty="0" err="1">
                          <a:latin typeface="Times New Roman" panose="02020603050405020304" pitchFamily="18" charset="0"/>
                          <a:cs typeface="Times New Roman" panose="02020603050405020304" pitchFamily="18" charset="0"/>
                        </a:rPr>
                        <a:t>цифровизации</a:t>
                      </a:r>
                      <a:endParaRPr lang="ru-RU" sz="1000" b="1" dirty="0">
                        <a:latin typeface="Times New Roman" panose="02020603050405020304" pitchFamily="18" charset="0"/>
                        <a:cs typeface="Times New Roman" panose="02020603050405020304" pitchFamily="18" charset="0"/>
                      </a:endParaRP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Аудит процессов: где больше всего бумаги и рутины.</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Закрепление риск‑ориентированного подхода и правил работы с данными.</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Назначение ответственных и проектных ролей.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 Паспорт процессов КНД.</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Положение об использовании ГИС ТОР КНД, ЕРКНМ, ЕРВК.</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План обучения персонала.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Схема «As‑Is → To‑Be» (до/после) с 3–4 ключевыми процессами.</a:t>
                      </a:r>
                    </a:p>
                  </a:txBody>
                  <a:tcPr marL="11766" marR="11766" marT="5883" marB="5883" anchor="ctr">
                    <a:lnL>
                      <a:noFill/>
                    </a:lnL>
                    <a:lnR>
                      <a:noFill/>
                    </a:lnR>
                    <a:lnT>
                      <a:noFill/>
                    </a:lnT>
                    <a:lnB>
                      <a:noFill/>
                    </a:lnB>
                    <a:solidFill>
                      <a:schemeClr val="accent1">
                        <a:lumMod val="40000"/>
                        <a:lumOff val="60000"/>
                      </a:schemeClr>
                    </a:solidFill>
                  </a:tcPr>
                </a:tc>
              </a:tr>
              <a:tr h="958656">
                <a:tc>
                  <a:txBody>
                    <a:bodyPr/>
                    <a:lstStyle/>
                    <a:p>
                      <a:r>
                        <a:rPr lang="ru-RU" sz="1000" b="1">
                          <a:latin typeface="Times New Roman" panose="02020603050405020304" pitchFamily="18" charset="0"/>
                          <a:cs typeface="Times New Roman" panose="02020603050405020304" pitchFamily="18" charset="0"/>
                        </a:rPr>
                        <a:t>2. Внедрение базовых систем и реестров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Обеспечить прозрачность и законность мероприятий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Подключение к ЕРВК и ЕРКНМ.</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Ввод обязательного внесения сведений в ЕРКНМ до начала проверки.</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Настройка интеграции со СМЭВ для получения данных из других ведомств.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- 100% мероприятий в ЕРКНМ.</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Сокращение сроков согласования на X%.</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Снижение доли «незаконных» проверок (без внесения в реестр).</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Временная шкала (timeline) с вехами: «подключение», «первое мероприятие в реестре», «интеграция со СМЭВ».</a:t>
                      </a:r>
                    </a:p>
                  </a:txBody>
                  <a:tcPr marL="11766" marR="11766" marT="5883" marB="5883" anchor="ctr">
                    <a:lnL>
                      <a:noFill/>
                    </a:lnL>
                    <a:lnR>
                      <a:noFill/>
                    </a:lnR>
                    <a:lnT>
                      <a:noFill/>
                    </a:lnT>
                    <a:lnB>
                      <a:noFill/>
                    </a:lnB>
                    <a:solidFill>
                      <a:schemeClr val="accent1">
                        <a:lumMod val="40000"/>
                        <a:lumOff val="60000"/>
                      </a:schemeClr>
                    </a:solidFill>
                  </a:tcPr>
                </a:tc>
              </a:tr>
              <a:tr h="1045991">
                <a:tc>
                  <a:txBody>
                    <a:bodyPr/>
                    <a:lstStyle/>
                    <a:p>
                      <a:r>
                        <a:rPr lang="ru-RU" sz="1000" b="1">
                          <a:latin typeface="Times New Roman" panose="02020603050405020304" pitchFamily="18" charset="0"/>
                          <a:cs typeface="Times New Roman" panose="02020603050405020304" pitchFamily="18" charset="0"/>
                        </a:rPr>
                        <a:t>3. Автоматизация рабочих мест инспектора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Снизить рутину и повысить качество фиксации нарушений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Развёртывание ГИС ТОР КНД как основного рабочего места.</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Внедрение мобильных приложений («Инспектор») для выездных проверок.</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Электронные проверочные листы и шаблоны актов.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Доля проверок с электронной </a:t>
                      </a:r>
                      <a:r>
                        <a:rPr lang="ru-RU" sz="1000" b="1" dirty="0" err="1">
                          <a:latin typeface="Times New Roman" panose="02020603050405020304" pitchFamily="18" charset="0"/>
                          <a:cs typeface="Times New Roman" panose="02020603050405020304" pitchFamily="18" charset="0"/>
                        </a:rPr>
                        <a:t>фотофиксацией</a:t>
                      </a:r>
                      <a:r>
                        <a:rPr lang="ru-RU" sz="1000" b="1" dirty="0">
                          <a:latin typeface="Times New Roman" panose="02020603050405020304" pitchFamily="18" charset="0"/>
                          <a:cs typeface="Times New Roman" panose="02020603050405020304" pitchFamily="18" charset="0"/>
                        </a:rPr>
                        <a:t> и </a:t>
                      </a:r>
                      <a:r>
                        <a:rPr lang="ru-RU" sz="1000" b="1" dirty="0" err="1">
                          <a:latin typeface="Times New Roman" panose="02020603050405020304" pitchFamily="18" charset="0"/>
                          <a:cs typeface="Times New Roman" panose="02020603050405020304" pitchFamily="18" charset="0"/>
                        </a:rPr>
                        <a:t>геолокацией</a:t>
                      </a:r>
                      <a:r>
                        <a:rPr lang="ru-RU" sz="1000" b="1" dirty="0">
                          <a:latin typeface="Times New Roman" panose="02020603050405020304" pitchFamily="18" charset="0"/>
                          <a:cs typeface="Times New Roman" panose="02020603050405020304" pitchFamily="18" charset="0"/>
                        </a:rPr>
                        <a:t> ≥ Y%.</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Доля актов, сформированных в системе ≥ Z%.</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Скриншот‑макет интерфейса с выделенными блоками: «Планирование», «Чек‑лист», «Акт», «Жалоба».</a:t>
                      </a:r>
                    </a:p>
                  </a:txBody>
                  <a:tcPr marL="11766" marR="11766" marT="5883" marB="5883" anchor="ctr">
                    <a:lnL>
                      <a:noFill/>
                    </a:lnL>
                    <a:lnR>
                      <a:noFill/>
                    </a:lnR>
                    <a:lnT>
                      <a:noFill/>
                    </a:lnT>
                    <a:lnB>
                      <a:noFill/>
                    </a:lnB>
                    <a:solidFill>
                      <a:schemeClr val="accent1">
                        <a:lumMod val="40000"/>
                        <a:lumOff val="60000"/>
                      </a:schemeClr>
                    </a:solidFill>
                  </a:tcPr>
                </a:tc>
              </a:tr>
              <a:tr h="1019907">
                <a:tc>
                  <a:txBody>
                    <a:bodyPr/>
                    <a:lstStyle/>
                    <a:p>
                      <a:r>
                        <a:rPr lang="ru-RU" sz="1000" b="1" dirty="0">
                          <a:latin typeface="Times New Roman" panose="02020603050405020304" pitchFamily="18" charset="0"/>
                          <a:cs typeface="Times New Roman" panose="02020603050405020304" pitchFamily="18" charset="0"/>
                        </a:rPr>
                        <a:t>4. Аналитика и индикаторы риска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Перейти от сплошных проверок к точечным</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Формирование реестра объектов контроля и их категорирование по рискам.</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Разработка и внедрение индикаторов риска (на основе данных из реестров, жалоб, ДЗЗ, БАС).</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Пилоты «калькуляторов рисков» и </a:t>
                      </a:r>
                      <a:r>
                        <a:rPr lang="ru-RU" sz="1000" b="1" dirty="0" err="1">
                          <a:latin typeface="Times New Roman" panose="02020603050405020304" pitchFamily="18" charset="0"/>
                          <a:cs typeface="Times New Roman" panose="02020603050405020304" pitchFamily="18" charset="0"/>
                        </a:rPr>
                        <a:t>дашбордов</a:t>
                      </a:r>
                      <a:r>
                        <a:rPr lang="ru-RU" sz="1000" b="1" dirty="0">
                          <a:latin typeface="Times New Roman" panose="02020603050405020304" pitchFamily="18" charset="0"/>
                          <a:cs typeface="Times New Roman" panose="02020603050405020304" pitchFamily="18" charset="0"/>
                        </a:rPr>
                        <a:t>.</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Доля внеплановых мероприятий по индикаторам риска ≥ W%.</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Рост доли выявленных нарушений на 1 проверку.</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Тепловая карта территории с «горячими точками» по рискам.</a:t>
                      </a:r>
                    </a:p>
                  </a:txBody>
                  <a:tcPr marL="11766" marR="11766" marT="5883" marB="5883" anchor="ctr">
                    <a:lnL>
                      <a:noFill/>
                    </a:lnL>
                    <a:lnR>
                      <a:noFill/>
                    </a:lnR>
                    <a:lnT>
                      <a:noFill/>
                    </a:lnT>
                    <a:lnB>
                      <a:noFill/>
                    </a:lnB>
                    <a:solidFill>
                      <a:schemeClr val="accent1">
                        <a:lumMod val="40000"/>
                        <a:lumOff val="60000"/>
                      </a:schemeClr>
                    </a:solidFill>
                  </a:tcPr>
                </a:tc>
              </a:tr>
              <a:tr h="879231">
                <a:tc>
                  <a:txBody>
                    <a:bodyPr/>
                    <a:lstStyle/>
                    <a:p>
                      <a:r>
                        <a:rPr lang="ru-RU" sz="1000" b="1">
                          <a:latin typeface="Times New Roman" panose="02020603050405020304" pitchFamily="18" charset="0"/>
                          <a:cs typeface="Times New Roman" panose="02020603050405020304" pitchFamily="18" charset="0"/>
                        </a:rPr>
                        <a:t>5. Обратная связь и профилактика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Повысить доверие и снизить количество нарушений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 Личный кабинет контролируемого лица (Госуслуги Бизнес).</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Досудебное обжалование в электронном виде.</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Профилактические визиты и предостережения.</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Доля жалоб, поданных </a:t>
                      </a:r>
                      <a:r>
                        <a:rPr lang="ru-RU" sz="1000" b="1" dirty="0" err="1">
                          <a:latin typeface="Times New Roman" panose="02020603050405020304" pitchFamily="18" charset="0"/>
                          <a:cs typeface="Times New Roman" panose="02020603050405020304" pitchFamily="18" charset="0"/>
                        </a:rPr>
                        <a:t>электронно</a:t>
                      </a:r>
                      <a:r>
                        <a:rPr lang="ru-RU" sz="1000" b="1" dirty="0">
                          <a:latin typeface="Times New Roman" panose="02020603050405020304" pitchFamily="18" charset="0"/>
                          <a:cs typeface="Times New Roman" panose="02020603050405020304" pitchFamily="18" charset="0"/>
                        </a:rPr>
                        <a:t> ≥ V%.</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Доля удовлетворённых жалоб и сроки рассмотрения.</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Снижение повторных нарушений.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Воронка взаимодействия: уведомление → документы → жалоба → статус.</a:t>
                      </a:r>
                    </a:p>
                  </a:txBody>
                  <a:tcPr marL="11766" marR="11766" marT="5883" marB="5883" anchor="ctr">
                    <a:lnL>
                      <a:noFill/>
                    </a:lnL>
                    <a:lnR>
                      <a:noFill/>
                    </a:lnR>
                    <a:lnT>
                      <a:noFill/>
                    </a:lnT>
                    <a:lnB>
                      <a:noFill/>
                    </a:lnB>
                    <a:solidFill>
                      <a:schemeClr val="accent1">
                        <a:lumMod val="40000"/>
                        <a:lumOff val="60000"/>
                      </a:schemeClr>
                    </a:solidFill>
                  </a:tcPr>
                </a:tc>
              </a:tr>
              <a:tr h="917292">
                <a:tc>
                  <a:txBody>
                    <a:bodyPr/>
                    <a:lstStyle/>
                    <a:p>
                      <a:r>
                        <a:rPr lang="ru-RU" sz="1000" b="1">
                          <a:latin typeface="Times New Roman" panose="02020603050405020304" pitchFamily="18" charset="0"/>
                          <a:cs typeface="Times New Roman" panose="02020603050405020304" pitchFamily="18" charset="0"/>
                        </a:rPr>
                        <a:t>6. Оценка и непрерывное улучшение</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Закрепить эффекты и масштабировать лучшие практики</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 Сбор статистики и KPI по эффективности КНД.</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Обновление индикаторов риска и профилей объектов.</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Обучение и сертификация инспекторов.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Отчёт по KPI (количество проверок, доля по рискам, нагрузка на инспектора).</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Обновлённый паспорт процессов и план улучшений.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endParaRPr lang="ru-RU" sz="1000" b="1" dirty="0">
                        <a:latin typeface="Times New Roman" panose="02020603050405020304" pitchFamily="18" charset="0"/>
                        <a:cs typeface="Times New Roman" panose="02020603050405020304" pitchFamily="18" charset="0"/>
                      </a:endParaRPr>
                    </a:p>
                  </a:txBody>
                  <a:tcPr marL="11766" marR="11766" marT="5883" marB="5883">
                    <a:lnL>
                      <a:noFill/>
                    </a:lnL>
                    <a:lnT>
                      <a:noFill/>
                    </a:lnT>
                    <a:solidFill>
                      <a:schemeClr val="accent1">
                        <a:lumMod val="40000"/>
                        <a:lumOff val="60000"/>
                      </a:schemeClr>
                    </a:solidFill>
                  </a:tcPr>
                </a:tc>
              </a:tr>
            </a:tbl>
          </a:graphicData>
        </a:graphic>
      </p:graphicFrame>
      <p:sp>
        <p:nvSpPr>
          <p:cNvPr id="5" name="Rectangle 1"/>
          <p:cNvSpPr>
            <a:spLocks noChangeArrowheads="1"/>
          </p:cNvSpPr>
          <p:nvPr/>
        </p:nvSpPr>
        <p:spPr bwMode="auto">
          <a:xfrm>
            <a:off x="257908" y="1433882"/>
            <a:ext cx="583922"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Arial" charset="0"/>
                <a:cs typeface="Arial" charset="0"/>
              </a:rPr>
              <a:t>Концептуальная дорожная карта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3956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6058" y="348343"/>
            <a:ext cx="10481356" cy="5442858"/>
          </a:xfrm>
        </p:spPr>
        <p:txBody>
          <a:bodyPr>
            <a:normAutofit fontScale="85000" lnSpcReduction="10000"/>
          </a:bodyPr>
          <a:lstStyle/>
          <a:p>
            <a:r>
              <a:rPr lang="ru-RU" b="1" dirty="0"/>
              <a:t>Нормативная база </a:t>
            </a:r>
            <a:r>
              <a:rPr lang="ru-RU" b="1" dirty="0" smtClean="0"/>
              <a:t>. Электронный документооборот</a:t>
            </a:r>
            <a:endParaRPr lang="ru-RU" b="1" dirty="0"/>
          </a:p>
          <a:p>
            <a:pPr>
              <a:buFont typeface="Arial"/>
              <a:buChar char="•"/>
            </a:pPr>
            <a:r>
              <a:rPr lang="ru-RU" b="1" dirty="0"/>
              <a:t>248‑ФЗ</a:t>
            </a:r>
            <a:r>
              <a:rPr lang="ru-RU" dirty="0"/>
              <a:t> — закрепляет возможность и порядок электронного взаимодействия: подача возражений, жалоб, направление документов, фиксация в реестрах.</a:t>
            </a:r>
          </a:p>
          <a:p>
            <a:pPr>
              <a:buFont typeface="Arial"/>
              <a:buChar char="•"/>
            </a:pPr>
            <a:r>
              <a:rPr lang="ru-RU" b="1" dirty="0"/>
              <a:t>ЕПГУ (</a:t>
            </a:r>
            <a:r>
              <a:rPr lang="ru-RU" b="1" dirty="0" err="1"/>
              <a:t>Госуслуги</a:t>
            </a:r>
            <a:r>
              <a:rPr lang="ru-RU" b="1" dirty="0"/>
              <a:t>)</a:t>
            </a:r>
            <a:r>
              <a:rPr lang="ru-RU" dirty="0"/>
              <a:t> — основная точка входа для досудебного обжалования, подачи ходатайств (в т. ч. об отсрочке), получения уведомлений.</a:t>
            </a:r>
          </a:p>
          <a:p>
            <a:pPr>
              <a:buFont typeface="Arial"/>
              <a:buChar char="•"/>
            </a:pPr>
            <a:r>
              <a:rPr lang="ru-RU" b="1" dirty="0"/>
              <a:t>ЕРКНМ (Единый реестр КНМ)</a:t>
            </a:r>
            <a:r>
              <a:rPr lang="ru-RU" dirty="0"/>
              <a:t> — ключевой цифровой инструмент: учёт мероприятий, статусы, документы, доказательства.</a:t>
            </a:r>
          </a:p>
          <a:p>
            <a:pPr>
              <a:buFont typeface="Arial"/>
              <a:buChar char="•"/>
            </a:pPr>
            <a:r>
              <a:rPr lang="ru-RU" b="1" dirty="0"/>
              <a:t>ФЗ «Об электронной подписи»</a:t>
            </a:r>
            <a:r>
              <a:rPr lang="ru-RU" dirty="0"/>
              <a:t> — определяет виды ЭП и их юридическую силу. Для организаций и должностных лиц в КНД почти всегда нужна </a:t>
            </a:r>
            <a:r>
              <a:rPr lang="ru-RU" b="1" dirty="0"/>
              <a:t>усиленная квалифицированная электронная подпись (УКЭП)</a:t>
            </a:r>
            <a:r>
              <a:rPr lang="ru-RU" dirty="0"/>
              <a:t>.</a:t>
            </a:r>
          </a:p>
          <a:p>
            <a:pPr>
              <a:buFont typeface="Arial"/>
              <a:buChar char="•"/>
            </a:pPr>
            <a:r>
              <a:rPr lang="ru-RU" b="1" dirty="0"/>
              <a:t>Положения о виде контроля</a:t>
            </a:r>
            <a:r>
              <a:rPr lang="ru-RU" dirty="0"/>
              <a:t> — в них прописывают, какие документы и в каком формате принимаются, допустимые способы фиксации доказательств (фото/видео), порядок запросов и ответов.</a:t>
            </a:r>
          </a:p>
          <a:p>
            <a:endParaRPr lang="ru-RU" dirty="0"/>
          </a:p>
        </p:txBody>
      </p:sp>
    </p:spTree>
    <p:extLst>
      <p:ext uri="{BB962C8B-B14F-4D97-AF65-F5344CB8AC3E}">
        <p14:creationId xmlns:p14="http://schemas.microsoft.com/office/powerpoint/2010/main" val="2838542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8286" y="449943"/>
            <a:ext cx="10249127" cy="5341258"/>
          </a:xfrm>
        </p:spPr>
        <p:txBody>
          <a:bodyPr>
            <a:normAutofit fontScale="62500" lnSpcReduction="20000"/>
          </a:bodyPr>
          <a:lstStyle/>
          <a:p>
            <a:r>
              <a:rPr lang="ru-RU" b="1" dirty="0"/>
              <a:t>Какие процессы в КНД уже идут через ЭДО</a:t>
            </a:r>
          </a:p>
          <a:p>
            <a:r>
              <a:rPr lang="ru-RU" dirty="0"/>
              <a:t>Для инспектора и органа контроля типичны такие сценарии:</a:t>
            </a:r>
          </a:p>
          <a:p>
            <a:pPr>
              <a:buFont typeface="+mj-lt"/>
              <a:buAutoNum type="arabicPeriod"/>
            </a:pPr>
            <a:r>
              <a:rPr lang="ru-RU" b="1" dirty="0"/>
              <a:t>Уведомление о проверке и направление документов.</a:t>
            </a:r>
            <a:r>
              <a:rPr lang="ru-RU" dirty="0"/>
              <a:t> Решение о КНМ, акт, предписание, запросы документов могут направляться в электронном виде через ЕПГУ, ведомственные системы или по e‑</a:t>
            </a:r>
            <a:r>
              <a:rPr lang="ru-RU" dirty="0" err="1"/>
              <a:t>mail</a:t>
            </a:r>
            <a:r>
              <a:rPr lang="ru-RU" dirty="0"/>
              <a:t>, если это предусмотрено положением о виде контроля.</a:t>
            </a:r>
          </a:p>
          <a:p>
            <a:pPr>
              <a:buFont typeface="+mj-lt"/>
              <a:buAutoNum type="arabicPeriod"/>
            </a:pPr>
            <a:r>
              <a:rPr lang="ru-RU" b="1" dirty="0"/>
              <a:t>Приём возражений и жалоб.</a:t>
            </a:r>
            <a:r>
              <a:rPr lang="ru-RU" dirty="0"/>
              <a:t> Через подсистему досудебного обжалования на </a:t>
            </a:r>
            <a:r>
              <a:rPr lang="ru-RU" dirty="0" err="1"/>
              <a:t>Госуслугах</a:t>
            </a:r>
            <a:r>
              <a:rPr lang="ru-RU" dirty="0"/>
              <a:t>. Там же фиксируют сроки, приостановление исполнения предписания, результат рассмотрения.</a:t>
            </a:r>
          </a:p>
          <a:p>
            <a:pPr>
              <a:buFont typeface="+mj-lt"/>
              <a:buAutoNum type="arabicPeriod"/>
            </a:pPr>
            <a:r>
              <a:rPr lang="ru-RU" b="1" dirty="0"/>
              <a:t>Истребование документов и сведений.</a:t>
            </a:r>
            <a:r>
              <a:rPr lang="ru-RU" dirty="0"/>
              <a:t> Запрос направляется </a:t>
            </a:r>
            <a:r>
              <a:rPr lang="ru-RU" dirty="0" err="1"/>
              <a:t>электронно</a:t>
            </a:r>
            <a:r>
              <a:rPr lang="ru-RU" dirty="0"/>
              <a:t>, контролируемое лицо отвечает в установленный срок, прикладывая файлы и подписывая их ЭП.</a:t>
            </a:r>
          </a:p>
          <a:p>
            <a:pPr>
              <a:buFont typeface="+mj-lt"/>
              <a:buAutoNum type="arabicPeriod"/>
            </a:pPr>
            <a:r>
              <a:rPr lang="ru-RU" b="1" dirty="0"/>
              <a:t>Фиксация доказательств.</a:t>
            </a:r>
            <a:r>
              <a:rPr lang="ru-RU" dirty="0"/>
              <a:t> Фото, видео, сканы актов, проверочные листы — загружаются в ЕРКНМ или ведомственную систему, привязываются к конкретному мероприятию.</a:t>
            </a:r>
          </a:p>
          <a:p>
            <a:pPr>
              <a:buFont typeface="+mj-lt"/>
              <a:buAutoNum type="arabicPeriod"/>
            </a:pPr>
            <a:r>
              <a:rPr lang="ru-RU" b="1" dirty="0"/>
              <a:t>Контроль исполнения предписаний.</a:t>
            </a:r>
            <a:r>
              <a:rPr lang="ru-RU" dirty="0"/>
              <a:t> Подтверждающие документы (акты, фото, заключения) принимаются в электронном виде, статус исполнения фиксируется в реестре.</a:t>
            </a:r>
          </a:p>
          <a:p>
            <a:pPr>
              <a:buFont typeface="+mj-lt"/>
              <a:buAutoNum type="arabicPeriod"/>
            </a:pPr>
            <a:r>
              <a:rPr lang="ru-RU" b="1" dirty="0"/>
              <a:t>Взаимодействие с прокуратурой и иными органами.</a:t>
            </a:r>
            <a:r>
              <a:rPr lang="ru-RU" dirty="0"/>
              <a:t> Согласование внеплановых мероприятий, направление материалов, обмен сведениями — через СМЭВ и ведомственные каналы.</a:t>
            </a:r>
          </a:p>
          <a:p>
            <a:endParaRPr lang="ru-RU" dirty="0"/>
          </a:p>
        </p:txBody>
      </p:sp>
    </p:spTree>
    <p:extLst>
      <p:ext uri="{BB962C8B-B14F-4D97-AF65-F5344CB8AC3E}">
        <p14:creationId xmlns:p14="http://schemas.microsoft.com/office/powerpoint/2010/main" val="1937219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866599402"/>
              </p:ext>
            </p:extLst>
          </p:nvPr>
        </p:nvGraphicFramePr>
        <p:xfrm>
          <a:off x="856342" y="624116"/>
          <a:ext cx="10392228" cy="5878912"/>
        </p:xfrm>
        <a:graphic>
          <a:graphicData uri="http://schemas.openxmlformats.org/drawingml/2006/table">
            <a:tbl>
              <a:tblPr/>
              <a:tblGrid>
                <a:gridCol w="3464076"/>
                <a:gridCol w="3464076"/>
                <a:gridCol w="3464076"/>
              </a:tblGrid>
              <a:tr h="383187">
                <a:tc>
                  <a:txBody>
                    <a:bodyPr/>
                    <a:lstStyle/>
                    <a:p>
                      <a:r>
                        <a:rPr lang="ru-RU" sz="1600" b="1" dirty="0"/>
                        <a:t>Сценарий</a:t>
                      </a:r>
                    </a:p>
                  </a:txBody>
                  <a:tcPr marL="65587" marR="65587" marT="32794" marB="32794" anchor="ctr">
                    <a:lnL>
                      <a:noFill/>
                    </a:lnL>
                    <a:lnR>
                      <a:noFill/>
                    </a:lnR>
                    <a:lnT>
                      <a:noFill/>
                    </a:lnT>
                    <a:lnB>
                      <a:noFill/>
                    </a:lnB>
                  </a:tcPr>
                </a:tc>
                <a:tc>
                  <a:txBody>
                    <a:bodyPr/>
                    <a:lstStyle/>
                    <a:p>
                      <a:r>
                        <a:rPr lang="ru-RU" sz="1600" b="1" dirty="0"/>
                        <a:t>Тип ЭП</a:t>
                      </a:r>
                    </a:p>
                  </a:txBody>
                  <a:tcPr marL="65587" marR="65587" marT="32794" marB="32794" anchor="ctr">
                    <a:lnL>
                      <a:noFill/>
                    </a:lnL>
                    <a:lnR>
                      <a:noFill/>
                    </a:lnR>
                    <a:lnT>
                      <a:noFill/>
                    </a:lnT>
                    <a:lnB>
                      <a:noFill/>
                    </a:lnB>
                  </a:tcPr>
                </a:tc>
                <a:tc>
                  <a:txBody>
                    <a:bodyPr/>
                    <a:lstStyle/>
                    <a:p>
                      <a:r>
                        <a:rPr lang="ru-RU" sz="1600" b="1"/>
                        <a:t>Комментарий</a:t>
                      </a:r>
                    </a:p>
                  </a:txBody>
                  <a:tcPr marL="65587" marR="65587" marT="32794" marB="32794" anchor="ctr">
                    <a:lnL>
                      <a:noFill/>
                    </a:lnL>
                    <a:lnR>
                      <a:noFill/>
                    </a:lnR>
                    <a:lnT>
                      <a:noFill/>
                    </a:lnT>
                    <a:lnB>
                      <a:noFill/>
                    </a:lnB>
                  </a:tcPr>
                </a:tc>
              </a:tr>
              <a:tr h="958953">
                <a:tc>
                  <a:txBody>
                    <a:bodyPr/>
                    <a:lstStyle/>
                    <a:p>
                      <a:r>
                        <a:rPr lang="ru-RU" sz="1600" b="1" dirty="0"/>
                        <a:t>Подача жалобы организацией на </a:t>
                      </a:r>
                      <a:r>
                        <a:rPr lang="ru-RU" sz="1600" b="1" dirty="0" err="1"/>
                        <a:t>Госуслугах</a:t>
                      </a:r>
                      <a:endParaRPr lang="ru-RU" sz="1600" b="1" dirty="0"/>
                    </a:p>
                  </a:txBody>
                  <a:tcPr marL="65587" marR="65587" marT="32794" marB="32794" anchor="ctr">
                    <a:lnL>
                      <a:noFill/>
                    </a:lnL>
                    <a:lnR>
                      <a:noFill/>
                    </a:lnR>
                    <a:lnT>
                      <a:noFill/>
                    </a:lnT>
                    <a:lnB>
                      <a:noFill/>
                    </a:lnB>
                  </a:tcPr>
                </a:tc>
                <a:tc>
                  <a:txBody>
                    <a:bodyPr/>
                    <a:lstStyle/>
                    <a:p>
                      <a:r>
                        <a:rPr lang="ru-RU" sz="1600" b="1" dirty="0"/>
                        <a:t>УКЭП</a:t>
                      </a:r>
                    </a:p>
                  </a:txBody>
                  <a:tcPr marL="65587" marR="65587" marT="32794" marB="32794" anchor="ctr">
                    <a:lnL>
                      <a:noFill/>
                    </a:lnL>
                    <a:lnR>
                      <a:noFill/>
                    </a:lnR>
                    <a:lnT>
                      <a:noFill/>
                    </a:lnT>
                    <a:lnB>
                      <a:noFill/>
                    </a:lnB>
                  </a:tcPr>
                </a:tc>
                <a:tc>
                  <a:txBody>
                    <a:bodyPr/>
                    <a:lstStyle/>
                    <a:p>
                      <a:r>
                        <a:rPr lang="ru-RU" sz="1600" b="1" dirty="0"/>
                        <a:t>Обязательна для </a:t>
                      </a:r>
                      <a:r>
                        <a:rPr lang="ru-RU" sz="1600" b="1" dirty="0" err="1"/>
                        <a:t>юрлиц</a:t>
                      </a:r>
                      <a:r>
                        <a:rPr lang="ru-RU" sz="1600" b="1" dirty="0"/>
                        <a:t> и ИП</a:t>
                      </a:r>
                    </a:p>
                  </a:txBody>
                  <a:tcPr marL="65587" marR="65587" marT="32794" marB="32794" anchor="ctr">
                    <a:lnL>
                      <a:noFill/>
                    </a:lnL>
                    <a:lnR>
                      <a:noFill/>
                    </a:lnR>
                    <a:lnT>
                      <a:noFill/>
                    </a:lnT>
                    <a:lnB>
                      <a:noFill/>
                    </a:lnB>
                  </a:tcPr>
                </a:tc>
              </a:tr>
              <a:tr h="1372030">
                <a:tc>
                  <a:txBody>
                    <a:bodyPr/>
                    <a:lstStyle/>
                    <a:p>
                      <a:r>
                        <a:rPr lang="ru-RU" sz="1600" b="1"/>
                        <a:t>Подача возражений гражданином</a:t>
                      </a:r>
                    </a:p>
                  </a:txBody>
                  <a:tcPr marL="65587" marR="65587" marT="32794" marB="32794" anchor="ctr">
                    <a:lnL>
                      <a:noFill/>
                    </a:lnL>
                    <a:lnR>
                      <a:noFill/>
                    </a:lnR>
                    <a:lnT>
                      <a:noFill/>
                    </a:lnT>
                    <a:lnB>
                      <a:noFill/>
                    </a:lnB>
                  </a:tcPr>
                </a:tc>
                <a:tc>
                  <a:txBody>
                    <a:bodyPr/>
                    <a:lstStyle/>
                    <a:p>
                      <a:r>
                        <a:rPr lang="ru-RU" sz="1600" b="1"/>
                        <a:t>ПЭП или УКЭП</a:t>
                      </a:r>
                    </a:p>
                  </a:txBody>
                  <a:tcPr marL="65587" marR="65587" marT="32794" marB="32794" anchor="ctr">
                    <a:lnL>
                      <a:noFill/>
                    </a:lnL>
                    <a:lnR>
                      <a:noFill/>
                    </a:lnR>
                    <a:lnT>
                      <a:noFill/>
                    </a:lnT>
                    <a:lnB>
                      <a:noFill/>
                    </a:lnB>
                  </a:tcPr>
                </a:tc>
                <a:tc>
                  <a:txBody>
                    <a:bodyPr/>
                    <a:lstStyle/>
                    <a:p>
                      <a:r>
                        <a:rPr lang="ru-RU" sz="1600" b="1" dirty="0"/>
                        <a:t>В зависимости от настроек сервиса и требований</a:t>
                      </a:r>
                    </a:p>
                  </a:txBody>
                  <a:tcPr marL="65587" marR="65587" marT="32794" marB="32794" anchor="ctr">
                    <a:lnL>
                      <a:noFill/>
                    </a:lnL>
                    <a:lnR>
                      <a:noFill/>
                    </a:lnR>
                    <a:lnT>
                      <a:noFill/>
                    </a:lnT>
                    <a:lnB>
                      <a:noFill/>
                    </a:lnB>
                  </a:tcPr>
                </a:tc>
              </a:tr>
              <a:tr h="958953">
                <a:tc>
                  <a:txBody>
                    <a:bodyPr/>
                    <a:lstStyle/>
                    <a:p>
                      <a:r>
                        <a:rPr lang="ru-RU" sz="1600" b="1"/>
                        <a:t>Подписание акта/предписания должностным лицом</a:t>
                      </a:r>
                    </a:p>
                  </a:txBody>
                  <a:tcPr marL="65587" marR="65587" marT="32794" marB="32794" anchor="ctr">
                    <a:lnL>
                      <a:noFill/>
                    </a:lnL>
                    <a:lnR>
                      <a:noFill/>
                    </a:lnR>
                    <a:lnT>
                      <a:noFill/>
                    </a:lnT>
                    <a:lnB>
                      <a:noFill/>
                    </a:lnB>
                  </a:tcPr>
                </a:tc>
                <a:tc>
                  <a:txBody>
                    <a:bodyPr/>
                    <a:lstStyle/>
                    <a:p>
                      <a:r>
                        <a:rPr lang="ru-RU" sz="1600" b="1"/>
                        <a:t>УКЭП</a:t>
                      </a:r>
                    </a:p>
                  </a:txBody>
                  <a:tcPr marL="65587" marR="65587" marT="32794" marB="32794" anchor="ctr">
                    <a:lnL>
                      <a:noFill/>
                    </a:lnL>
                    <a:lnR>
                      <a:noFill/>
                    </a:lnR>
                    <a:lnT>
                      <a:noFill/>
                    </a:lnT>
                    <a:lnB>
                      <a:noFill/>
                    </a:lnB>
                  </a:tcPr>
                </a:tc>
                <a:tc>
                  <a:txBody>
                    <a:bodyPr/>
                    <a:lstStyle/>
                    <a:p>
                      <a:r>
                        <a:rPr lang="ru-RU" sz="1600" b="1" dirty="0"/>
                        <a:t>Юридически значимый документ</a:t>
                      </a:r>
                    </a:p>
                  </a:txBody>
                  <a:tcPr marL="65587" marR="65587" marT="32794" marB="32794" anchor="ctr">
                    <a:lnL>
                      <a:noFill/>
                    </a:lnL>
                    <a:lnR>
                      <a:noFill/>
                    </a:lnR>
                    <a:lnT>
                      <a:noFill/>
                    </a:lnT>
                    <a:lnB>
                      <a:noFill/>
                    </a:lnB>
                  </a:tcPr>
                </a:tc>
              </a:tr>
              <a:tr h="958953">
                <a:tc>
                  <a:txBody>
                    <a:bodyPr/>
                    <a:lstStyle/>
                    <a:p>
                      <a:r>
                        <a:rPr lang="ru-RU" sz="1600" b="1"/>
                        <a:t>Направление запроса документов</a:t>
                      </a:r>
                    </a:p>
                  </a:txBody>
                  <a:tcPr marL="65587" marR="65587" marT="32794" marB="32794" anchor="ctr">
                    <a:lnL>
                      <a:noFill/>
                    </a:lnL>
                    <a:lnR>
                      <a:noFill/>
                    </a:lnR>
                    <a:lnT>
                      <a:noFill/>
                    </a:lnT>
                    <a:lnB>
                      <a:noFill/>
                    </a:lnB>
                  </a:tcPr>
                </a:tc>
                <a:tc>
                  <a:txBody>
                    <a:bodyPr/>
                    <a:lstStyle/>
                    <a:p>
                      <a:r>
                        <a:rPr lang="ru-RU" sz="1600" b="1"/>
                        <a:t>УКЭП</a:t>
                      </a:r>
                    </a:p>
                  </a:txBody>
                  <a:tcPr marL="65587" marR="65587" marT="32794" marB="32794" anchor="ctr">
                    <a:lnL>
                      <a:noFill/>
                    </a:lnL>
                    <a:lnR>
                      <a:noFill/>
                    </a:lnR>
                    <a:lnT>
                      <a:noFill/>
                    </a:lnT>
                    <a:lnB>
                      <a:noFill/>
                    </a:lnB>
                  </a:tcPr>
                </a:tc>
                <a:tc>
                  <a:txBody>
                    <a:bodyPr/>
                    <a:lstStyle/>
                    <a:p>
                      <a:r>
                        <a:rPr lang="ru-RU" sz="1600" b="1" dirty="0"/>
                        <a:t>Чтобы подтвердить полномочия и дату направления</a:t>
                      </a:r>
                    </a:p>
                  </a:txBody>
                  <a:tcPr marL="65587" marR="65587" marT="32794" marB="32794" anchor="ctr">
                    <a:lnL>
                      <a:noFill/>
                    </a:lnL>
                    <a:lnR>
                      <a:noFill/>
                    </a:lnR>
                    <a:lnT>
                      <a:noFill/>
                    </a:lnT>
                    <a:lnB>
                      <a:noFill/>
                    </a:lnB>
                  </a:tcPr>
                </a:tc>
              </a:tr>
              <a:tr h="1246836">
                <a:tc>
                  <a:txBody>
                    <a:bodyPr/>
                    <a:lstStyle/>
                    <a:p>
                      <a:r>
                        <a:rPr lang="ru-RU" sz="1600" b="1"/>
                        <a:t>Подтверждение исполнения предписания (документы от УК/организации)</a:t>
                      </a:r>
                    </a:p>
                  </a:txBody>
                  <a:tcPr marL="65587" marR="65587" marT="32794" marB="32794" anchor="ctr">
                    <a:lnL>
                      <a:noFill/>
                    </a:lnL>
                    <a:lnR>
                      <a:noFill/>
                    </a:lnR>
                    <a:lnT>
                      <a:noFill/>
                    </a:lnT>
                    <a:lnB>
                      <a:noFill/>
                    </a:lnB>
                  </a:tcPr>
                </a:tc>
                <a:tc>
                  <a:txBody>
                    <a:bodyPr/>
                    <a:lstStyle/>
                    <a:p>
                      <a:r>
                        <a:rPr lang="ru-RU" sz="1600" b="1"/>
                        <a:t>УКЭП</a:t>
                      </a:r>
                    </a:p>
                  </a:txBody>
                  <a:tcPr marL="65587" marR="65587" marT="32794" marB="32794" anchor="ctr">
                    <a:lnL>
                      <a:noFill/>
                    </a:lnL>
                    <a:lnR>
                      <a:noFill/>
                    </a:lnR>
                    <a:lnT>
                      <a:noFill/>
                    </a:lnT>
                    <a:lnB>
                      <a:noFill/>
                    </a:lnB>
                  </a:tcPr>
                </a:tc>
                <a:tc>
                  <a:txBody>
                    <a:bodyPr/>
                    <a:lstStyle/>
                    <a:p>
                      <a:r>
                        <a:rPr lang="ru-RU" sz="1600" b="1" dirty="0"/>
                        <a:t>Для признания доказательств в деле</a:t>
                      </a:r>
                    </a:p>
                  </a:txBody>
                  <a:tcPr marL="65587" marR="65587" marT="32794" marB="32794" anchor="ctr">
                    <a:lnL>
                      <a:noFill/>
                    </a:lnL>
                    <a:lnR>
                      <a:noFill/>
                    </a:lnR>
                    <a:lnT>
                      <a:noFill/>
                    </a:lnT>
                    <a:lnB>
                      <a:noFill/>
                    </a:lnB>
                  </a:tcPr>
                </a:tc>
              </a:tr>
            </a:tbl>
          </a:graphicData>
        </a:graphic>
      </p:graphicFrame>
      <p:sp>
        <p:nvSpPr>
          <p:cNvPr id="5" name="Rectangle 1"/>
          <p:cNvSpPr>
            <a:spLocks noChangeArrowheads="1"/>
          </p:cNvSpPr>
          <p:nvPr/>
        </p:nvSpPr>
        <p:spPr bwMode="auto">
          <a:xfrm>
            <a:off x="437016" y="1338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Arial" charset="0"/>
                <a:cs typeface="Arial" charset="0"/>
              </a:rPr>
              <a:t>Виды электронных подписей и где какая нужна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00702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4744" y="551543"/>
            <a:ext cx="10292670" cy="5239658"/>
          </a:xfrm>
        </p:spPr>
        <p:txBody>
          <a:bodyPr>
            <a:normAutofit fontScale="62500" lnSpcReduction="20000"/>
          </a:bodyPr>
          <a:lstStyle/>
          <a:p>
            <a:r>
              <a:rPr lang="ru-RU" b="1" dirty="0"/>
              <a:t>Практические </a:t>
            </a:r>
            <a:r>
              <a:rPr lang="ru-RU" b="1" dirty="0" smtClean="0"/>
              <a:t>рекомендации</a:t>
            </a:r>
            <a:endParaRPr lang="ru-RU" b="1" dirty="0"/>
          </a:p>
          <a:p>
            <a:pPr>
              <a:buFont typeface="Arial"/>
              <a:buChar char="•"/>
            </a:pPr>
            <a:r>
              <a:rPr lang="ru-RU" b="1" dirty="0"/>
              <a:t>Всегда дублируйте в реестре.</a:t>
            </a:r>
            <a:r>
              <a:rPr lang="ru-RU" dirty="0"/>
              <a:t> Любой документ, направленный </a:t>
            </a:r>
            <a:r>
              <a:rPr lang="ru-RU" dirty="0" err="1"/>
              <a:t>электронно</a:t>
            </a:r>
            <a:r>
              <a:rPr lang="ru-RU" dirty="0"/>
              <a:t>, должен быть зарегистрирован в ЕРКНМ с привязкой к учётной записи мероприятия. Это фиксирует факт и дату направления.</a:t>
            </a:r>
          </a:p>
          <a:p>
            <a:pPr>
              <a:buFont typeface="Arial"/>
              <a:buChar char="•"/>
            </a:pPr>
            <a:r>
              <a:rPr lang="ru-RU" b="1" dirty="0"/>
              <a:t>Указывайте способ и канал связи.</a:t>
            </a:r>
            <a:r>
              <a:rPr lang="ru-RU" dirty="0"/>
              <a:t> В решении, предписании, запросе прямо пропишите: «Документ направлен через личный кабинет на ЕПГУ», «На адрес электронной почты, указанный в реестре», и приложите подтверждение (</a:t>
            </a:r>
            <a:r>
              <a:rPr lang="ru-RU" dirty="0" err="1"/>
              <a:t>скрин</a:t>
            </a:r>
            <a:r>
              <a:rPr lang="ru-RU" dirty="0"/>
              <a:t>, выгрузку из системы, квитанцию оператора).</a:t>
            </a:r>
          </a:p>
          <a:p>
            <a:pPr>
              <a:buFont typeface="Arial"/>
              <a:buChar char="•"/>
            </a:pPr>
            <a:r>
              <a:rPr lang="ru-RU" b="1" dirty="0"/>
              <a:t>Проверяйте актуальность адреса/кабинета.</a:t>
            </a:r>
            <a:r>
              <a:rPr lang="ru-RU" dirty="0"/>
              <a:t> Если контролируемое лицо не получило уведомление, потому что адрес устарел, это может стать основанием для оспаривания. Используйте данные из ЕГРЮЛ/ЕГРИП, ГИС ЖКХ, ЕРКНМ.</a:t>
            </a:r>
          </a:p>
          <a:p>
            <a:pPr>
              <a:buFont typeface="Arial"/>
              <a:buChar char="•"/>
            </a:pPr>
            <a:r>
              <a:rPr lang="ru-RU" b="1" dirty="0"/>
              <a:t>Фиксируйте доказательства в структурированном виде.</a:t>
            </a:r>
            <a:r>
              <a:rPr lang="ru-RU" dirty="0"/>
              <a:t> Фото — с </a:t>
            </a:r>
            <a:r>
              <a:rPr lang="ru-RU" dirty="0" err="1"/>
              <a:t>геопривязкой</a:t>
            </a:r>
            <a:r>
              <a:rPr lang="ru-RU" dirty="0"/>
              <a:t> и временем, видео — с описанием эпизода, документы — с указанием реквизитов. Храните метаданные (кто, когда, каким устройством сделал).</a:t>
            </a:r>
          </a:p>
          <a:p>
            <a:pPr>
              <a:buFont typeface="Arial"/>
              <a:buChar char="•"/>
            </a:pPr>
            <a:r>
              <a:rPr lang="ru-RU" b="1" dirty="0"/>
              <a:t>Соблюдайте требования к форматам.</a:t>
            </a:r>
            <a:r>
              <a:rPr lang="ru-RU" dirty="0"/>
              <a:t> Чаще всего принимают PDF, JPG/PNG, XML (для структурированных данных). Если в положении о виде контроля есть требования к формату — следуйте им.</a:t>
            </a:r>
          </a:p>
          <a:p>
            <a:pPr>
              <a:buFont typeface="Arial"/>
              <a:buChar char="•"/>
            </a:pPr>
            <a:r>
              <a:rPr lang="ru-RU" b="1" dirty="0"/>
              <a:t>Ведите внутренний журнал/реестр.</a:t>
            </a:r>
            <a:r>
              <a:rPr lang="ru-RU" dirty="0"/>
              <a:t> Даже если всё идёт через ЕРКНМ, полезно иметь локальную таблицу статусов: «направлено», «прочитано», «истёк срок ответа», «получен ответ», «запрос дополнительных сведений».</a:t>
            </a:r>
          </a:p>
          <a:p>
            <a:endParaRPr lang="ru-RU" dirty="0"/>
          </a:p>
        </p:txBody>
      </p:sp>
    </p:spTree>
    <p:extLst>
      <p:ext uri="{BB962C8B-B14F-4D97-AF65-F5344CB8AC3E}">
        <p14:creationId xmlns:p14="http://schemas.microsoft.com/office/powerpoint/2010/main" val="2710709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1200" y="478971"/>
            <a:ext cx="10336213" cy="5312230"/>
          </a:xfrm>
        </p:spPr>
        <p:txBody>
          <a:bodyPr/>
          <a:lstStyle/>
          <a:p>
            <a:r>
              <a:rPr lang="ru-RU" b="1" dirty="0" smtClean="0"/>
              <a:t>Кейс: </a:t>
            </a:r>
            <a:r>
              <a:rPr lang="ru-RU" b="1" dirty="0"/>
              <a:t>ЭДО при выдаче и исполнении предписания</a:t>
            </a:r>
          </a:p>
          <a:p>
            <a:r>
              <a:rPr lang="ru-RU" b="1" dirty="0"/>
              <a:t>Ситуация.</a:t>
            </a:r>
            <a:r>
              <a:rPr lang="ru-RU" dirty="0"/>
              <a:t> Инспектор жилищного контроля выявил нарушения и выдал предписание. Контролируемое лицо (УК) заявляет, что «ничего не получало».</a:t>
            </a:r>
          </a:p>
          <a:p>
            <a:r>
              <a:rPr lang="ru-RU" b="1" dirty="0"/>
              <a:t>Как правильно сделать через ЭДО:</a:t>
            </a:r>
            <a:endParaRPr lang="ru-RU" dirty="0"/>
          </a:p>
          <a:p>
            <a:endParaRPr lang="ru-RU" dirty="0"/>
          </a:p>
        </p:txBody>
      </p:sp>
    </p:spTree>
    <p:extLst>
      <p:ext uri="{BB962C8B-B14F-4D97-AF65-F5344CB8AC3E}">
        <p14:creationId xmlns:p14="http://schemas.microsoft.com/office/powerpoint/2010/main" val="2844500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3144" y="217714"/>
            <a:ext cx="10394270" cy="5573487"/>
          </a:xfrm>
        </p:spPr>
        <p:txBody>
          <a:bodyPr>
            <a:normAutofit fontScale="85000" lnSpcReduction="20000"/>
          </a:bodyPr>
          <a:lstStyle/>
          <a:p>
            <a:r>
              <a:rPr lang="ru-RU" b="1" dirty="0"/>
              <a:t>Как правильно сделать через ЭДО:</a:t>
            </a:r>
            <a:endParaRPr lang="ru-RU" dirty="0"/>
          </a:p>
          <a:p>
            <a:pPr>
              <a:buFont typeface="+mj-lt"/>
              <a:buAutoNum type="arabicPeriod"/>
            </a:pPr>
            <a:r>
              <a:rPr lang="ru-RU" dirty="0"/>
              <a:t>В решении о КНМ и в предписании указать: «Документы направляются в электронном виде через личный кабинет в ЕРКНМ и на официальный e‑</a:t>
            </a:r>
            <a:r>
              <a:rPr lang="ru-RU" dirty="0" err="1"/>
              <a:t>mail</a:t>
            </a:r>
            <a:r>
              <a:rPr lang="ru-RU" dirty="0"/>
              <a:t> УК, указанный в ГИС ЖКХ».</a:t>
            </a:r>
          </a:p>
          <a:p>
            <a:pPr>
              <a:buFont typeface="+mj-lt"/>
              <a:buAutoNum type="arabicPeriod"/>
            </a:pPr>
            <a:r>
              <a:rPr lang="ru-RU" dirty="0"/>
              <a:t>Подписать предписание УКЭП, загрузить в ЕРКНМ, зафиксировать дату и время.</a:t>
            </a:r>
          </a:p>
          <a:p>
            <a:pPr>
              <a:buFont typeface="+mj-lt"/>
              <a:buAutoNum type="arabicPeriod"/>
            </a:pPr>
            <a:r>
              <a:rPr lang="ru-RU" dirty="0"/>
              <a:t>Направить уведомление на e‑</a:t>
            </a:r>
            <a:r>
              <a:rPr lang="ru-RU" dirty="0" err="1"/>
              <a:t>mail</a:t>
            </a:r>
            <a:r>
              <a:rPr lang="ru-RU" dirty="0"/>
              <a:t> с вложением PDF‑файла и ссылкой на карточку в ЕРКНМ; сохранить квитанцию отправки.</a:t>
            </a:r>
          </a:p>
          <a:p>
            <a:pPr>
              <a:buFont typeface="+mj-lt"/>
              <a:buAutoNum type="arabicPeriod"/>
            </a:pPr>
            <a:r>
              <a:rPr lang="ru-RU" dirty="0"/>
              <a:t>В карточке мероприятия в ЕРКНМ отметить: «Предписание направлено </a:t>
            </a:r>
            <a:r>
              <a:rPr lang="ru-RU" dirty="0" err="1"/>
              <a:t>электронно</a:t>
            </a:r>
            <a:r>
              <a:rPr lang="ru-RU" dirty="0"/>
              <a:t>, дата, канал, идентификатор».</a:t>
            </a:r>
          </a:p>
          <a:p>
            <a:pPr>
              <a:buFont typeface="+mj-lt"/>
              <a:buAutoNum type="arabicPeriod"/>
            </a:pPr>
            <a:r>
              <a:rPr lang="ru-RU" dirty="0"/>
              <a:t>Если УК не отвечает — зафиксировать в системе отсутствие ответа, направить повторный запрос, при необходимости составить акт о непредставлении сведений.</a:t>
            </a:r>
          </a:p>
          <a:p>
            <a:r>
              <a:rPr lang="ru-RU" b="1" dirty="0"/>
              <a:t>Результат.</a:t>
            </a:r>
            <a:r>
              <a:rPr lang="ru-RU" dirty="0"/>
              <a:t> При оспаривании у инспектора есть полный комплект доказательств: ЭП, реестр, квитанции, статусы.</a:t>
            </a:r>
          </a:p>
          <a:p>
            <a:endParaRPr lang="ru-RU" dirty="0"/>
          </a:p>
        </p:txBody>
      </p:sp>
    </p:spTree>
    <p:extLst>
      <p:ext uri="{BB962C8B-B14F-4D97-AF65-F5344CB8AC3E}">
        <p14:creationId xmlns:p14="http://schemas.microsoft.com/office/powerpoint/2010/main" val="3383877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959997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6344" y="522514"/>
            <a:ext cx="10191070" cy="5268687"/>
          </a:xfrm>
        </p:spPr>
        <p:txBody>
          <a:bodyPr>
            <a:normAutofit/>
          </a:bodyPr>
          <a:lstStyle/>
          <a:p>
            <a:r>
              <a:rPr lang="ru-RU" b="1" dirty="0"/>
              <a:t>Риски и частые ошибки</a:t>
            </a:r>
          </a:p>
          <a:p>
            <a:pPr>
              <a:buFont typeface="Arial"/>
              <a:buChar char="•"/>
            </a:pPr>
            <a:r>
              <a:rPr lang="ru-RU" b="1" dirty="0"/>
              <a:t>Направили без ЭП.</a:t>
            </a:r>
            <a:r>
              <a:rPr lang="ru-RU" dirty="0"/>
              <a:t> Документ не имеет юридической силы.</a:t>
            </a:r>
          </a:p>
          <a:p>
            <a:pPr>
              <a:buFont typeface="Arial"/>
              <a:buChar char="•"/>
            </a:pPr>
            <a:r>
              <a:rPr lang="ru-RU" b="1" dirty="0"/>
              <a:t>Не зафиксировали в ЕРКНМ.</a:t>
            </a:r>
            <a:r>
              <a:rPr lang="ru-RU" dirty="0"/>
              <a:t> Потеря доказательной базы.</a:t>
            </a:r>
          </a:p>
          <a:p>
            <a:pPr>
              <a:buFont typeface="Arial"/>
              <a:buChar char="•"/>
            </a:pPr>
            <a:r>
              <a:rPr lang="ru-RU" b="1" dirty="0"/>
              <a:t>Использовали неподтверждённый e‑</a:t>
            </a:r>
            <a:r>
              <a:rPr lang="ru-RU" b="1" dirty="0" err="1"/>
              <a:t>mail</a:t>
            </a:r>
            <a:r>
              <a:rPr lang="ru-RU" b="1" dirty="0"/>
              <a:t>.</a:t>
            </a:r>
            <a:r>
              <a:rPr lang="ru-RU" dirty="0"/>
              <a:t> Контролируемое лицо заявит, что адрес не его.</a:t>
            </a:r>
          </a:p>
          <a:p>
            <a:pPr>
              <a:buFont typeface="Arial"/>
              <a:buChar char="•"/>
            </a:pPr>
            <a:r>
              <a:rPr lang="ru-RU" b="1" dirty="0"/>
              <a:t>Не указали способ направления в решении.</a:t>
            </a:r>
            <a:r>
              <a:rPr lang="ru-RU" dirty="0"/>
              <a:t> Возникает спор о надлежащем уведомлении.</a:t>
            </a:r>
          </a:p>
          <a:p>
            <a:pPr>
              <a:buFont typeface="Arial"/>
              <a:buChar char="•"/>
            </a:pPr>
            <a:r>
              <a:rPr lang="ru-RU" b="1" dirty="0"/>
              <a:t>Приняли фото без метаданных.</a:t>
            </a:r>
            <a:r>
              <a:rPr lang="ru-RU" dirty="0"/>
              <a:t> Суд может посчитать доказательства недостаточными.</a:t>
            </a:r>
          </a:p>
          <a:p>
            <a:endParaRPr lang="ru-RU" dirty="0"/>
          </a:p>
        </p:txBody>
      </p:sp>
    </p:spTree>
    <p:extLst>
      <p:ext uri="{BB962C8B-B14F-4D97-AF65-F5344CB8AC3E}">
        <p14:creationId xmlns:p14="http://schemas.microsoft.com/office/powerpoint/2010/main" val="3505745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9232" y="820615"/>
            <a:ext cx="10168182" cy="4970586"/>
          </a:xfrm>
        </p:spPr>
        <p:txBody>
          <a:bodyPr>
            <a:normAutofit fontScale="92500" lnSpcReduction="10000"/>
          </a:bodyPr>
          <a:lstStyle/>
          <a:p>
            <a:r>
              <a:rPr lang="ru-RU" dirty="0" smtClean="0"/>
              <a:t>РЕКОМЕНДАЦИИ</a:t>
            </a:r>
          </a:p>
          <a:p>
            <a:r>
              <a:rPr lang="ru-RU" dirty="0" smtClean="0"/>
              <a:t>Электронный </a:t>
            </a:r>
            <a:r>
              <a:rPr lang="ru-RU" dirty="0"/>
              <a:t>документооборот. Активно используйте системы электронного взаимодействия — это ускоряет обмен информацией и снижает нагрузку на обе стороны. </a:t>
            </a:r>
          </a:p>
          <a:p>
            <a:r>
              <a:rPr lang="ru-RU" dirty="0"/>
              <a:t>Прозрачность. Старайтесь оперативно размещать в открытых источниках (на сайтах) информацию о результатах проверок и принятых мерах — это повышает доверие и снижает риск конфликтов. </a:t>
            </a:r>
          </a:p>
          <a:p>
            <a:r>
              <a:rPr lang="ru-RU" dirty="0"/>
              <a:t>Диалог. Если возникают спорные моменты (например, спор о сроках устранения нарушения или о пределах полномочий контрольного органа), эффективнее всего решать их через конструктивный диалог и, при необходимости, через рабочие встречи</a:t>
            </a:r>
          </a:p>
        </p:txBody>
      </p:sp>
    </p:spTree>
    <p:extLst>
      <p:ext uri="{BB962C8B-B14F-4D97-AF65-F5344CB8AC3E}">
        <p14:creationId xmlns:p14="http://schemas.microsoft.com/office/powerpoint/2010/main" val="1673987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3507" y="842717"/>
            <a:ext cx="9905999" cy="3541714"/>
          </a:xfrm>
        </p:spPr>
        <p:txBody>
          <a:bodyPr>
            <a:noAutofit/>
          </a:bodyPr>
          <a:lstStyle/>
          <a:p>
            <a:r>
              <a:rPr lang="ru-RU" sz="1200" dirty="0"/>
              <a:t>Взаимодействие органов местного самоуправления, осуществляющих контрольную деятельность, с прокуратурой и органами государственного контроля (надзора).</a:t>
            </a:r>
          </a:p>
          <a:p>
            <a:r>
              <a:rPr lang="ru-RU" sz="1200" dirty="0" smtClean="0"/>
              <a:t>С </a:t>
            </a:r>
            <a:r>
              <a:rPr lang="ru-RU" sz="1200" dirty="0"/>
              <a:t>прокуратурой</a:t>
            </a:r>
          </a:p>
          <a:p>
            <a:r>
              <a:rPr lang="ru-RU" sz="1200" dirty="0"/>
              <a:t>Здесь у прокуратуры особая роль — она координирует деятельность других контрольных органов. </a:t>
            </a:r>
          </a:p>
          <a:p>
            <a:r>
              <a:rPr lang="ru-RU" sz="1200" dirty="0" smtClean="0"/>
              <a:t>Согласование </a:t>
            </a:r>
            <a:r>
              <a:rPr lang="ru-RU" sz="1200" dirty="0"/>
              <a:t>планов и проверок. Органы государственного контроля (надзора) направляют в прокуратуру проекты ежегодных планов проверок органов местного самоуправления. Прокуратура рассматривает их на предмет законности, вносит предложения (например, о совместных проверках) и помогает сформировать итоговый согласованный план. Для внеплановых проверок тоже нужно согласование с прокуратурой — на основании обращений граждан, информации о нарушениях, угрозах или по поручению вышестоящих прокуроров. </a:t>
            </a:r>
            <a:endParaRPr lang="ru-RU" sz="1200" dirty="0" smtClean="0"/>
          </a:p>
          <a:p>
            <a:pPr>
              <a:buFont typeface="Arial"/>
              <a:buChar char="•"/>
            </a:pPr>
            <a:r>
              <a:rPr lang="ru-RU" sz="1200" b="1" dirty="0">
                <a:latin typeface="YS Geo"/>
              </a:rPr>
              <a:t>Согласование планов и проверок.</a:t>
            </a:r>
            <a:r>
              <a:rPr lang="ru-RU" sz="1200" dirty="0">
                <a:latin typeface="YS Geo"/>
              </a:rPr>
              <a:t> Органы государственного контроля (надзора) направляют в прокуратуру проекты ежегодных планов проверок органов местного самоуправления. Прокуратура рассматривает их на предмет законности, вносит предложения (например, о совместных проверках) и помогает сформировать итоговый согласованный план. Для внеплановых проверок тоже нужно согласование с прокуратурой — на основании обращений граждан, информации о нарушениях, угрозах или по поручению вышестоящих прокуроров. garant.ru +1</a:t>
            </a:r>
          </a:p>
          <a:p>
            <a:pPr>
              <a:buFont typeface="Arial"/>
              <a:buChar char="•"/>
            </a:pPr>
            <a:r>
              <a:rPr lang="ru-RU" sz="1200" b="1" dirty="0">
                <a:latin typeface="YS Geo"/>
              </a:rPr>
              <a:t>Надзор за законностью.</a:t>
            </a:r>
            <a:r>
              <a:rPr lang="ru-RU" sz="1200" dirty="0">
                <a:latin typeface="YS Geo"/>
              </a:rPr>
              <a:t> Прокуратура проверяет, как органы местного самоуправления и их должностные лица исполняют Конституцию РФ, федеральные и региональные законы, уставы муниципальных образований. Прокурор может изучать проекты муниципальных правовых актов ещё на стадии разработки, чтобы предупредить принятие незаконных норм. При выявлении нарушений применяются меры реагирования: протест, представление, предостережение. cyberleninka.ru +2</a:t>
            </a:r>
          </a:p>
          <a:p>
            <a:pPr>
              <a:buFont typeface="Arial"/>
              <a:buChar char="•"/>
            </a:pPr>
            <a:r>
              <a:rPr lang="ru-RU" sz="1200" b="1" dirty="0">
                <a:latin typeface="YS Geo"/>
              </a:rPr>
              <a:t>Обмен информацией.</a:t>
            </a:r>
            <a:r>
              <a:rPr lang="ru-RU" sz="1200" dirty="0">
                <a:latin typeface="YS Geo"/>
              </a:rPr>
              <a:t> Прокуратура и органы местного самоуправления обмениваются данными в ходе проверок, при рассмотрении обращений граждан. </a:t>
            </a:r>
          </a:p>
          <a:p>
            <a:endParaRPr lang="ru-RU" sz="1200" dirty="0"/>
          </a:p>
        </p:txBody>
      </p:sp>
    </p:spTree>
    <p:extLst>
      <p:ext uri="{BB962C8B-B14F-4D97-AF65-F5344CB8AC3E}">
        <p14:creationId xmlns:p14="http://schemas.microsoft.com/office/powerpoint/2010/main" val="343557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0616" y="679938"/>
            <a:ext cx="10226798" cy="5111263"/>
          </a:xfrm>
        </p:spPr>
        <p:txBody>
          <a:bodyPr>
            <a:normAutofit fontScale="55000" lnSpcReduction="20000"/>
          </a:bodyPr>
          <a:lstStyle/>
          <a:p>
            <a:r>
              <a:rPr lang="ru-RU" dirty="0"/>
              <a:t>С органами государственного контроля (надзора)</a:t>
            </a:r>
          </a:p>
          <a:p>
            <a:r>
              <a:rPr lang="ru-RU" dirty="0"/>
              <a:t>Здесь акцент на совместном решении задач и минимизации дублирования. </a:t>
            </a:r>
          </a:p>
          <a:p>
            <a:endParaRPr lang="ru-RU" dirty="0" smtClean="0"/>
          </a:p>
          <a:p>
            <a:r>
              <a:rPr lang="ru-RU" dirty="0" smtClean="0"/>
              <a:t>Совместное </a:t>
            </a:r>
            <a:r>
              <a:rPr lang="ru-RU" dirty="0"/>
              <a:t>планирование и проведение мероприятий. Органы контроля и муниципалитет могут договариваться о совместных плановых и профилактических мероприятиях (например, профилактические визиты, консультации), чтобы не проверять одно и то же параллельно. </a:t>
            </a:r>
          </a:p>
          <a:p>
            <a:r>
              <a:rPr lang="ru-RU" dirty="0" smtClean="0"/>
              <a:t>Создание </a:t>
            </a:r>
            <a:r>
              <a:rPr lang="ru-RU" dirty="0"/>
              <a:t>рабочих групп и комиссий. Для решения сложных межотраслевых задач могут формироваться межведомственные комиссии, где представители разных ведомств обсуждают подходы, целевые показатели и обмениваются опытом. </a:t>
            </a:r>
          </a:p>
          <a:p>
            <a:r>
              <a:rPr lang="ru-RU" dirty="0" smtClean="0"/>
              <a:t>Информационный </a:t>
            </a:r>
            <a:r>
              <a:rPr lang="ru-RU" dirty="0"/>
              <a:t>обмен. В рамках межведомственного взаимодействия органы контроля на безвозмездной основе получают от органов местного самоуправления (или из их информационных систем) документы и сведения, необходимые для анализа и проведения проверок. И наоборот: муниципалитет вправе запрашивать у контрольных органов информацию о выявленных рисках, методических разъяснениях. </a:t>
            </a:r>
          </a:p>
          <a:p>
            <a:r>
              <a:rPr lang="ru-RU" dirty="0" smtClean="0"/>
              <a:t>Согласование </a:t>
            </a:r>
            <a:r>
              <a:rPr lang="ru-RU" dirty="0"/>
              <a:t>действий при выявлении нарушений. Если в ходе проверки контрольный орган выявляет нарушение, он взаимодействует с муниципалитетом: обсуждает пути устранения, может согласовывать с органом местного самоуправления соглашение о надлежащем устранении нарушений. </a:t>
            </a:r>
          </a:p>
          <a:p>
            <a:r>
              <a:rPr lang="ru-RU" dirty="0"/>
              <a:t>Соблюдение принципов. Важно, чтобы при таком взаимодействии не допускалось дублирование полномочий разных контрольных органов. Также органы контроля не вправе требовать от муниципалитета исполнения полномочий, которые не отнесены к его компетенции законом.</a:t>
            </a:r>
          </a:p>
        </p:txBody>
      </p:sp>
    </p:spTree>
    <p:extLst>
      <p:ext uri="{BB962C8B-B14F-4D97-AF65-F5344CB8AC3E}">
        <p14:creationId xmlns:p14="http://schemas.microsoft.com/office/powerpoint/2010/main" val="1968154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9969" y="633046"/>
            <a:ext cx="11687908" cy="5908431"/>
          </a:xfrm>
        </p:spPr>
        <p:txBody>
          <a:bodyPr>
            <a:noAutofit/>
          </a:bodyPr>
          <a:lstStyle/>
          <a:p>
            <a:pPr algn="just">
              <a:lnSpc>
                <a:spcPct val="100000"/>
              </a:lnSpc>
              <a:spcBef>
                <a:spcPts val="0"/>
              </a:spcBef>
            </a:pPr>
            <a:r>
              <a:rPr lang="ru-RU" sz="1800" dirty="0"/>
              <a:t>Как формировать план</a:t>
            </a:r>
          </a:p>
          <a:p>
            <a:pPr algn="just">
              <a:lnSpc>
                <a:spcPct val="100000"/>
              </a:lnSpc>
              <a:spcBef>
                <a:spcPts val="0"/>
              </a:spcBef>
            </a:pPr>
            <a:r>
              <a:rPr lang="ru-RU" sz="1800" dirty="0"/>
              <a:t>1. </a:t>
            </a:r>
            <a:r>
              <a:rPr lang="ru-RU" sz="1800" b="1" dirty="0">
                <a:solidFill>
                  <a:srgbClr val="FF0000"/>
                </a:solidFill>
              </a:rPr>
              <a:t>Соберите исходные данные. </a:t>
            </a:r>
            <a:r>
              <a:rPr lang="ru-RU" sz="1800" dirty="0"/>
              <a:t>Проанализируйте, какие объекты контроля есть (муниципальные учреждения, предприниматели, объекты инфраструктуры), какие у них категории риска, какие были нарушения в прошлом, какие есть поручения от главы, депутатов или других органов. </a:t>
            </a:r>
          </a:p>
          <a:p>
            <a:pPr algn="just">
              <a:lnSpc>
                <a:spcPct val="100000"/>
              </a:lnSpc>
              <a:spcBef>
                <a:spcPts val="0"/>
              </a:spcBef>
            </a:pPr>
            <a:r>
              <a:rPr lang="ru-RU" sz="1800" dirty="0" smtClean="0"/>
              <a:t>2</a:t>
            </a:r>
            <a:r>
              <a:rPr lang="ru-RU" sz="1800" dirty="0"/>
              <a:t>. </a:t>
            </a:r>
            <a:r>
              <a:rPr lang="ru-RU" sz="1800" b="1" dirty="0">
                <a:solidFill>
                  <a:srgbClr val="FF0000"/>
                </a:solidFill>
              </a:rPr>
              <a:t>Примените риск-ориентированный подход</a:t>
            </a:r>
            <a:r>
              <a:rPr lang="ru-RU" sz="1800" dirty="0"/>
              <a:t>. Это ключевой принцип: в первую очередь в план включают объекты или направления, где вероятность серьёзного нарушения и тяжесть возможных последствий выше. Например, если в прошлом году в одной из школ выявили системные нарушения в закупках, логично запланировать углублённую проверку именно её в следующем году. </a:t>
            </a:r>
          </a:p>
          <a:p>
            <a:pPr algn="just">
              <a:lnSpc>
                <a:spcPct val="100000"/>
              </a:lnSpc>
              <a:spcBef>
                <a:spcPts val="0"/>
              </a:spcBef>
            </a:pPr>
            <a:r>
              <a:rPr lang="ru-RU" sz="1800" dirty="0" smtClean="0"/>
              <a:t>3</a:t>
            </a:r>
            <a:r>
              <a:rPr lang="ru-RU" sz="1800" b="1" dirty="0">
                <a:solidFill>
                  <a:srgbClr val="FF0000"/>
                </a:solidFill>
              </a:rPr>
              <a:t>. Сформулируйте темы мероприятий</a:t>
            </a:r>
            <a:r>
              <a:rPr lang="ru-RU" sz="1800" dirty="0"/>
              <a:t>. Для каждой темы определите объект контроля, проверяемый период, вид мероприятия (проверка, ревизия, обследование, мониторинг) и сроки. </a:t>
            </a:r>
          </a:p>
          <a:p>
            <a:pPr algn="just">
              <a:lnSpc>
                <a:spcPct val="100000"/>
              </a:lnSpc>
              <a:spcBef>
                <a:spcPts val="0"/>
              </a:spcBef>
            </a:pPr>
            <a:r>
              <a:rPr lang="ru-RU" sz="1800" dirty="0" smtClean="0"/>
              <a:t>4</a:t>
            </a:r>
            <a:r>
              <a:rPr lang="ru-RU" sz="1800" dirty="0"/>
              <a:t>. </a:t>
            </a:r>
            <a:r>
              <a:rPr lang="ru-RU" sz="1800" b="1" dirty="0">
                <a:solidFill>
                  <a:srgbClr val="FF0000"/>
                </a:solidFill>
              </a:rPr>
              <a:t>Предусмотрите совместные мероприятия</a:t>
            </a:r>
            <a:r>
              <a:rPr lang="ru-RU" sz="1800" dirty="0"/>
              <a:t>. Если другой контрольный орган тоже планирует проверку того же объекта, обсудите возможность провести её совместно — это снизит нагрузку на всех. </a:t>
            </a:r>
          </a:p>
          <a:p>
            <a:pPr algn="just">
              <a:lnSpc>
                <a:spcPct val="100000"/>
              </a:lnSpc>
              <a:spcBef>
                <a:spcPts val="0"/>
              </a:spcBef>
            </a:pPr>
            <a:r>
              <a:rPr lang="ru-RU" sz="1800" dirty="0" smtClean="0"/>
              <a:t>5</a:t>
            </a:r>
            <a:r>
              <a:rPr lang="ru-RU" sz="1800" dirty="0"/>
              <a:t>. </a:t>
            </a:r>
            <a:r>
              <a:rPr lang="ru-RU" sz="1800" b="1" dirty="0">
                <a:solidFill>
                  <a:srgbClr val="FF0000"/>
                </a:solidFill>
              </a:rPr>
              <a:t>Утвердите план. </a:t>
            </a:r>
            <a:r>
              <a:rPr lang="ru-RU" sz="1800" dirty="0"/>
              <a:t>Обычно проект составляет профильный отдел или комиссия, а утверждает руководитель органа (глава администрации, председатель контрольно-счётной палаты). </a:t>
            </a:r>
          </a:p>
          <a:p>
            <a:pPr algn="just">
              <a:lnSpc>
                <a:spcPct val="100000"/>
              </a:lnSpc>
              <a:spcBef>
                <a:spcPts val="0"/>
              </a:spcBef>
            </a:pPr>
            <a:r>
              <a:rPr lang="ru-RU" sz="1800" dirty="0" smtClean="0"/>
              <a:t>6</a:t>
            </a:r>
            <a:r>
              <a:rPr lang="ru-RU" sz="1800" dirty="0"/>
              <a:t>. </a:t>
            </a:r>
            <a:r>
              <a:rPr lang="ru-RU" sz="1800" b="1" dirty="0">
                <a:solidFill>
                  <a:srgbClr val="FF0000"/>
                </a:solidFill>
              </a:rPr>
              <a:t>Закрепите механизм изменений</a:t>
            </a:r>
            <a:r>
              <a:rPr lang="ru-RU" sz="1800" dirty="0"/>
              <a:t>. В плане стоит прописать, как и при каких обстоятельствах в него можно вносить правки (например, если объект ликвидировали или возникла острая ситуация). </a:t>
            </a:r>
          </a:p>
          <a:p>
            <a:pPr algn="just">
              <a:lnSpc>
                <a:spcPct val="100000"/>
              </a:lnSpc>
              <a:spcBef>
                <a:spcPts val="0"/>
              </a:spcBef>
            </a:pPr>
            <a:r>
              <a:rPr lang="ru-RU" sz="1800" dirty="0" smtClean="0"/>
              <a:t>7</a:t>
            </a:r>
            <a:r>
              <a:rPr lang="ru-RU" sz="1800" b="1" dirty="0" smtClean="0">
                <a:solidFill>
                  <a:srgbClr val="FF0000"/>
                </a:solidFill>
              </a:rPr>
              <a:t>. </a:t>
            </a:r>
            <a:r>
              <a:rPr lang="ru-RU" sz="1800" b="1" dirty="0">
                <a:solidFill>
                  <a:srgbClr val="FF0000"/>
                </a:solidFill>
              </a:rPr>
              <a:t>Обеспечьте прозрачность</a:t>
            </a:r>
            <a:r>
              <a:rPr lang="ru-RU" sz="1800" dirty="0"/>
              <a:t>. Утверждённый план разместите в открытом доступе (на сайте органа) — это требование для многих видов контроля. </a:t>
            </a:r>
          </a:p>
          <a:p>
            <a:pPr algn="just">
              <a:lnSpc>
                <a:spcPct val="100000"/>
              </a:lnSpc>
              <a:spcBef>
                <a:spcPts val="0"/>
              </a:spcBef>
            </a:pPr>
            <a:endParaRPr lang="ru-RU" sz="1800" dirty="0"/>
          </a:p>
        </p:txBody>
      </p:sp>
    </p:spTree>
    <p:extLst>
      <p:ext uri="{BB962C8B-B14F-4D97-AF65-F5344CB8AC3E}">
        <p14:creationId xmlns:p14="http://schemas.microsoft.com/office/powerpoint/2010/main" val="3517306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075" y="372334"/>
            <a:ext cx="9905999" cy="788251"/>
          </a:xfrm>
        </p:spPr>
        <p:txBody>
          <a:bodyPr>
            <a:normAutofit fontScale="90000"/>
          </a:bodyPr>
          <a:lstStyle/>
          <a:p>
            <a:r>
              <a:rPr lang="ru-RU" sz="2000" dirty="0">
                <a:latin typeface="Times New Roman"/>
                <a:ea typeface="Calibri"/>
              </a:rPr>
              <a:t>Соотношение проверки в рамках прокурорского надзора и в рамках контрольной деятельности органов местного самоуправления</a:t>
            </a:r>
            <a:endParaRPr lang="ru-RU" sz="2000" dirty="0"/>
          </a:p>
        </p:txBody>
      </p:sp>
      <p:sp>
        <p:nvSpPr>
          <p:cNvPr id="3" name="Объект 2"/>
          <p:cNvSpPr>
            <a:spLocks noGrp="1"/>
          </p:cNvSpPr>
          <p:nvPr>
            <p:ph idx="1"/>
          </p:nvPr>
        </p:nvSpPr>
        <p:spPr>
          <a:xfrm>
            <a:off x="261257" y="1170963"/>
            <a:ext cx="11437257" cy="3546179"/>
          </a:xfrm>
        </p:spPr>
        <p:txBody>
          <a:bodyPr>
            <a:noAutofit/>
          </a:bodyPr>
          <a:lstStyle/>
          <a:p>
            <a:r>
              <a:rPr lang="ru-RU" sz="1400" dirty="0"/>
              <a:t>Прокурорский надзор</a:t>
            </a:r>
          </a:p>
          <a:p>
            <a:r>
              <a:rPr lang="ru-RU" sz="1400" dirty="0"/>
              <a:t>Здесь фокус — на законности. Прокурор проверяет, соблюдают ли органы местного самоуправления, их должностные лица, а также руководители организаций Конституцию РФ, федеральные и региональные законы, уставы муниципальных образований и иные правовые акты. Он оценивает, нет ли нарушений прав и свобод человека. При этом прокурор не подменяет профильные контрольные органы: его задача — выявить факт нарушения закона и поставить вопрос о его устранении, а не углубляться в оперативно-хозяйственную деятельность. Если нарушение есть, прокурор может внести представление, протест или обратиться в суд, но сам штраф или административное взыскание не налагает — для этого он направляет материалы в компетентный орган. Поводом для проверки часто становятся обращения граждан, сообщения СМИ или иные сигналы о возможных нарушениях. </a:t>
            </a:r>
          </a:p>
          <a:p>
            <a:r>
              <a:rPr lang="ru-RU" sz="1400" dirty="0" smtClean="0"/>
              <a:t>Контрольная </a:t>
            </a:r>
            <a:r>
              <a:rPr lang="ru-RU" sz="1400" dirty="0"/>
              <a:t>деятельность органов местного самоуправления</a:t>
            </a:r>
          </a:p>
          <a:p>
            <a:r>
              <a:rPr lang="ru-RU" sz="1400" dirty="0"/>
              <a:t>А вот здесь акцент смещён. Органы местного самоуправления (например, администрация, профильные управления) в рамках своих контрольных полномочий смотрят не только на законность, но и на целесообразность деятельности подконтрольных объектов. Они проверяют, как исполняются конкретные правила, стандарты, условия договоров в определённой сфере (благоустройство, жилищный контроль, земельный контроль и т.п.). Контролёры могут оценивать эффективность использования ресурсов, соблюдение технических норм, выполнение муниципальных программ. Часто такая контрольная деятельность опирается на профильные федеральные законы (например, № 248-ФЗ «О государственном контроле (надзоре) и муниципальном контроле в Российской Федерации»). В отличие от прокурора, контрольный орган при выявлении нарушения сам вправе применить меры: выдать предписание, составить протокол об административном правонарушении (если такие полномочия ему делегированы). </a:t>
            </a:r>
          </a:p>
        </p:txBody>
      </p:sp>
    </p:spTree>
    <p:extLst>
      <p:ext uri="{BB962C8B-B14F-4D97-AF65-F5344CB8AC3E}">
        <p14:creationId xmlns:p14="http://schemas.microsoft.com/office/powerpoint/2010/main" val="239562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0308" y="679938"/>
            <a:ext cx="11512061" cy="5111263"/>
          </a:xfrm>
        </p:spPr>
        <p:txBody>
          <a:bodyPr>
            <a:noAutofit/>
          </a:bodyPr>
          <a:lstStyle/>
          <a:p>
            <a:r>
              <a:rPr lang="ru-RU" sz="1800" dirty="0">
                <a:latin typeface="Times New Roman" panose="02020603050405020304" pitchFamily="18" charset="0"/>
                <a:cs typeface="Times New Roman" panose="02020603050405020304" pitchFamily="18" charset="0"/>
              </a:rPr>
              <a:t>На практике эти механизмы нередко дополняют друг друга. Например, прокурор в ходе проверки может обнаружить, что орган местного самоуправления не исполняет свои контрольные полномочия (не проводит нужные проверки, не реагирует на нарушения). Тогда прокурор укажет на это как на нарушение закона. Или наоборот: контрольный орган выявил проблему, но для её полного разрешения требуется оценка с точки зрения более широких правовых норм — тогда материалы могут передать в прокуратуру. Более того, закон прямо предусматривает координацию: прокуратура участвует в планировании проверок органов местного самоуправления со стороны других контрольных органов, чтобы избежать дублирования и обеспечить системный подход. </a:t>
            </a:r>
          </a:p>
          <a:p>
            <a:r>
              <a:rPr lang="ru-RU" sz="1800" dirty="0" smtClean="0">
                <a:latin typeface="Times New Roman" panose="02020603050405020304" pitchFamily="18" charset="0"/>
                <a:cs typeface="Times New Roman" panose="02020603050405020304" pitchFamily="18" charset="0"/>
              </a:rPr>
              <a:t>                                                                КЛЮЧЕВЫЕ </a:t>
            </a:r>
            <a:r>
              <a:rPr lang="ru-RU" sz="1800" dirty="0">
                <a:latin typeface="Times New Roman" panose="02020603050405020304" pitchFamily="18" charset="0"/>
                <a:cs typeface="Times New Roman" panose="02020603050405020304" pitchFamily="18" charset="0"/>
              </a:rPr>
              <a:t>ПОНЯТИЯ </a:t>
            </a:r>
          </a:p>
          <a:p>
            <a:r>
              <a:rPr lang="ru-RU" sz="1800" dirty="0">
                <a:latin typeface="Times New Roman" panose="02020603050405020304" pitchFamily="18" charset="0"/>
                <a:cs typeface="Times New Roman" panose="02020603050405020304" pitchFamily="18" charset="0"/>
              </a:rPr>
              <a:t>Предмет: законность (прокуратура) </a:t>
            </a:r>
            <a:r>
              <a:rPr lang="ru-RU" sz="1800" dirty="0" smtClean="0">
                <a:latin typeface="Times New Roman" panose="02020603050405020304" pitchFamily="18" charset="0"/>
                <a:cs typeface="Times New Roman" panose="02020603050405020304" pitchFamily="18" charset="0"/>
              </a:rPr>
              <a:t>. Законность </a:t>
            </a:r>
            <a:r>
              <a:rPr lang="ru-RU" sz="1800" dirty="0">
                <a:latin typeface="Times New Roman" panose="02020603050405020304" pitchFamily="18" charset="0"/>
                <a:cs typeface="Times New Roman" panose="02020603050405020304" pitchFamily="18" charset="0"/>
              </a:rPr>
              <a:t>+ целесообразность (контроль).</a:t>
            </a:r>
          </a:p>
          <a:p>
            <a:r>
              <a:rPr lang="ru-RU" sz="1800" dirty="0">
                <a:latin typeface="Times New Roman" panose="02020603050405020304" pitchFamily="18" charset="0"/>
                <a:cs typeface="Times New Roman" panose="02020603050405020304" pitchFamily="18" charset="0"/>
              </a:rPr>
              <a:t>Вмешательство: прокурор не вмешивается в оперативно-хозяйственную деятельность, контрольный орган в рамках своих полномочий может это делать. </a:t>
            </a:r>
          </a:p>
          <a:p>
            <a:r>
              <a:rPr lang="ru-RU" sz="1800" dirty="0">
                <a:latin typeface="Times New Roman" panose="02020603050405020304" pitchFamily="18" charset="0"/>
                <a:cs typeface="Times New Roman" panose="02020603050405020304" pitchFamily="18" charset="0"/>
              </a:rPr>
              <a:t>Реагирование: прокуратура ставит вопрос об устранении нарушения, контрольный орган применяет меры в рамках своих полномочий. </a:t>
            </a:r>
          </a:p>
          <a:p>
            <a:r>
              <a:rPr lang="ru-RU" sz="1800" dirty="0">
                <a:latin typeface="Times New Roman" panose="02020603050405020304" pitchFamily="18" charset="0"/>
                <a:cs typeface="Times New Roman" panose="02020603050405020304" pitchFamily="18" charset="0"/>
              </a:rPr>
              <a:t>Повод: для прокуратуры — сигнал о возможном нарушении закона; для контроля — плановая задача или выявление отклонения от установленных правил. </a:t>
            </a:r>
          </a:p>
          <a:p>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57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8554" y="679938"/>
            <a:ext cx="10308859" cy="5826370"/>
          </a:xfrm>
        </p:spPr>
        <p:txBody>
          <a:bodyPr>
            <a:normAutofit fontScale="70000" lnSpcReduction="20000"/>
          </a:bodyPr>
          <a:lstStyle/>
          <a:p>
            <a:r>
              <a:rPr lang="ru-RU" b="1" dirty="0">
                <a:latin typeface="YS Geo"/>
              </a:rPr>
              <a:t>Кейс 1: ЖКХ (бездействие управляющей компании)</a:t>
            </a:r>
          </a:p>
          <a:p>
            <a:pPr algn="just"/>
            <a:r>
              <a:rPr lang="ru-RU" b="1" dirty="0">
                <a:latin typeface="YS Geo"/>
              </a:rPr>
              <a:t>Ситуация.</a:t>
            </a:r>
            <a:r>
              <a:rPr lang="ru-RU" dirty="0">
                <a:latin typeface="YS Geo"/>
              </a:rPr>
              <a:t> В прокуратуру обратилась жительница многоквартирного дома. Она неоднократно направляла заявки в управляющую компанию (УК) из-за протечки крыши, но реакции не последовало: работы не начались, планы ремонта не </a:t>
            </a:r>
            <a:r>
              <a:rPr lang="ru-RU" dirty="0" smtClean="0">
                <a:latin typeface="YS Geo"/>
              </a:rPr>
              <a:t>составили.</a:t>
            </a:r>
          </a:p>
          <a:p>
            <a:pPr algn="just"/>
            <a:r>
              <a:rPr lang="ru-RU" b="1" dirty="0" smtClean="0">
                <a:latin typeface="YS Geo"/>
              </a:rPr>
              <a:t>Что </a:t>
            </a:r>
            <a:r>
              <a:rPr lang="ru-RU" b="1" dirty="0">
                <a:latin typeface="YS Geo"/>
              </a:rPr>
              <a:t>сделала прокуратура.</a:t>
            </a:r>
            <a:r>
              <a:rPr lang="ru-RU" dirty="0">
                <a:latin typeface="YS Geo"/>
              </a:rPr>
              <a:t> Прокурор запросил у УК документы: акты последних осмотров кровли, сметы, планы восстановительных работ, переписку с заявительницей. Также он выехал на место для личного осмотра объекта. В результате проверки факт бездействия подтвердился: УК не выполнила обязанности по надлежащему содержанию общего имущества, предусмотренные ст. 161 ЖК РФ и Правилами технической эксплуатации жилищного фонда</a:t>
            </a:r>
            <a:r>
              <a:rPr lang="ru-RU" dirty="0" smtClean="0">
                <a:latin typeface="YS Geo"/>
              </a:rPr>
              <a:t>.</a:t>
            </a:r>
            <a:endParaRPr lang="ru-RU" dirty="0">
              <a:latin typeface="YS Geo"/>
            </a:endParaRPr>
          </a:p>
          <a:p>
            <a:pPr algn="just"/>
            <a:r>
              <a:rPr lang="ru-RU" b="1" dirty="0">
                <a:latin typeface="YS Geo"/>
              </a:rPr>
              <a:t>Меры реагирования.</a:t>
            </a:r>
            <a:r>
              <a:rPr lang="ru-RU" dirty="0">
                <a:latin typeface="YS Geo"/>
              </a:rPr>
              <a:t> В адрес руководителя УК внесли представление об устранении нарушений. В представлении потребовали не только провести ремонт, но и привлечь к дисциплинарной ответственности сотрудников, допустивших бездействие. УК обязана была в месячный срок устранить нарушения и письменно отчитаться перед прокуратурой. В ряде подобных случаев прокурор также вправе обратиться в суд с иском в интересах жильца, если организация систематически нарушает </a:t>
            </a:r>
            <a:r>
              <a:rPr lang="ru-RU" dirty="0" smtClean="0">
                <a:latin typeface="YS Geo"/>
              </a:rPr>
              <a:t>закон.</a:t>
            </a:r>
          </a:p>
          <a:p>
            <a:pPr algn="just"/>
            <a:r>
              <a:rPr lang="ru-RU" b="1" dirty="0" smtClean="0">
                <a:latin typeface="YS Geo"/>
              </a:rPr>
              <a:t>Вопросы </a:t>
            </a:r>
            <a:r>
              <a:rPr lang="ru-RU" b="1" dirty="0">
                <a:latin typeface="YS Geo"/>
              </a:rPr>
              <a:t>и ответы:</a:t>
            </a:r>
            <a:endParaRPr lang="ru-RU" dirty="0">
              <a:latin typeface="YS Geo"/>
            </a:endParaRPr>
          </a:p>
          <a:p>
            <a:pPr algn="just">
              <a:buFont typeface="Arial"/>
              <a:buChar char="•"/>
            </a:pPr>
            <a:r>
              <a:rPr lang="ru-RU" b="1" dirty="0">
                <a:latin typeface="YS Geo"/>
              </a:rPr>
              <a:t>Какие нормы закона нарушены?</a:t>
            </a:r>
            <a:r>
              <a:rPr lang="ru-RU" dirty="0">
                <a:latin typeface="YS Geo"/>
              </a:rPr>
              <a:t>  </a:t>
            </a:r>
          </a:p>
          <a:p>
            <a:pPr algn="just">
              <a:buFont typeface="Arial"/>
              <a:buChar char="•"/>
            </a:pPr>
            <a:r>
              <a:rPr lang="ru-RU" b="1" dirty="0">
                <a:latin typeface="YS Geo"/>
              </a:rPr>
              <a:t>Почему представление эффективнее простого уведомления?</a:t>
            </a:r>
            <a:r>
              <a:rPr lang="ru-RU" dirty="0">
                <a:latin typeface="YS Geo"/>
              </a:rPr>
              <a:t> </a:t>
            </a:r>
          </a:p>
          <a:p>
            <a:pPr algn="just"/>
            <a:endParaRPr lang="ru-RU" dirty="0"/>
          </a:p>
        </p:txBody>
      </p:sp>
    </p:spTree>
    <p:extLst>
      <p:ext uri="{BB962C8B-B14F-4D97-AF65-F5344CB8AC3E}">
        <p14:creationId xmlns:p14="http://schemas.microsoft.com/office/powerpoint/2010/main" val="1968154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5108" y="797169"/>
            <a:ext cx="10679723" cy="5334000"/>
          </a:xfrm>
        </p:spPr>
        <p:txBody>
          <a:bodyPr>
            <a:normAutofit lnSpcReduction="10000"/>
          </a:bodyPr>
          <a:lstStyle/>
          <a:p>
            <a:r>
              <a:rPr lang="ru-RU" dirty="0"/>
              <a:t>Вопросы и ответы:</a:t>
            </a:r>
          </a:p>
          <a:p>
            <a:r>
              <a:rPr lang="ru-RU" dirty="0"/>
              <a:t>Какие нормы закона нарушены? Ст. 161 ЖК РФ (управление домом должно обеспечивать благоприятные условия проживания), а также конкретные пункты Правил технической эксплуатации (например, требования к срокам устранения неисправностей кровли). </a:t>
            </a:r>
          </a:p>
          <a:p>
            <a:r>
              <a:rPr lang="ru-RU" dirty="0"/>
              <a:t>Почему представление эффективнее простого уведомления? Представление — акт прокурорского реагирования, который обязывает не просто «принять к сведению», а реально устранить причину нарушения и наказать виновных. Неисполнение представления влечёт более серьёзную ответственность.</a:t>
            </a:r>
          </a:p>
        </p:txBody>
      </p:sp>
    </p:spTree>
    <p:extLst>
      <p:ext uri="{BB962C8B-B14F-4D97-AF65-F5344CB8AC3E}">
        <p14:creationId xmlns:p14="http://schemas.microsoft.com/office/powerpoint/2010/main" val="1673987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8554" y="726831"/>
            <a:ext cx="10308859" cy="5064370"/>
          </a:xfrm>
        </p:spPr>
        <p:txBody>
          <a:bodyPr>
            <a:normAutofit fontScale="62500" lnSpcReduction="20000"/>
          </a:bodyPr>
          <a:lstStyle/>
          <a:p>
            <a:r>
              <a:rPr lang="ru-RU" b="1" dirty="0">
                <a:latin typeface="YS Geo"/>
              </a:rPr>
              <a:t>Кейс 2: Безопасность в МКД (дымоходы и газ)</a:t>
            </a:r>
          </a:p>
          <a:p>
            <a:r>
              <a:rPr lang="ru-RU" b="1" dirty="0">
                <a:latin typeface="YS Geo"/>
              </a:rPr>
              <a:t>Ситуация.</a:t>
            </a:r>
            <a:r>
              <a:rPr lang="ru-RU" dirty="0">
                <a:latin typeface="YS Geo"/>
              </a:rPr>
              <a:t> В многоквартирном доме из-за засорения дымоходов и вентиляционных каналов произошла трагедия — погибли люди. </a:t>
            </a:r>
          </a:p>
          <a:p>
            <a:r>
              <a:rPr lang="ru-RU" b="1" dirty="0">
                <a:latin typeface="YS Geo"/>
              </a:rPr>
              <a:t>Что сделала прокуратура.</a:t>
            </a:r>
            <a:r>
              <a:rPr lang="ru-RU" dirty="0">
                <a:latin typeface="YS Geo"/>
              </a:rPr>
              <a:t> В ходе проверки установили причину: управляющая компания заключила договор на прочистку с организацией, у которой не было необходимой лицензии. Это прямо нарушало Правила пользования газом. </a:t>
            </a:r>
          </a:p>
          <a:p>
            <a:r>
              <a:rPr lang="ru-RU" b="1" dirty="0">
                <a:latin typeface="YS Geo"/>
              </a:rPr>
              <a:t>Меры реагирования.</a:t>
            </a:r>
            <a:r>
              <a:rPr lang="ru-RU" dirty="0">
                <a:latin typeface="YS Geo"/>
              </a:rPr>
              <a:t> Прокурор внёс представление в адрес директора УК с требованием расторгнуть договор с недобросовестным подрядчиком и заключить его с лицензированной организацией. Одновременно в отношении обслуживающей компании возбудили дело об административном правонарушении. Дополнительно по инициативе прокуратуры все УК в районе провели внеплановые обследования состояния </a:t>
            </a:r>
            <a:r>
              <a:rPr lang="ru-RU" dirty="0" err="1">
                <a:latin typeface="YS Geo"/>
              </a:rPr>
              <a:t>дымо</a:t>
            </a:r>
            <a:r>
              <a:rPr lang="ru-RU" dirty="0">
                <a:latin typeface="YS Geo"/>
              </a:rPr>
              <a:t>-вентиляционных каналов — это превентивная мера, чтобы не допустить новых инцидентов. </a:t>
            </a:r>
          </a:p>
          <a:p>
            <a:r>
              <a:rPr lang="ru-RU" b="1" dirty="0">
                <a:latin typeface="YS Geo"/>
              </a:rPr>
              <a:t>Вопросы и ответы:</a:t>
            </a:r>
            <a:endParaRPr lang="ru-RU" dirty="0">
              <a:latin typeface="YS Geo"/>
            </a:endParaRPr>
          </a:p>
          <a:p>
            <a:pPr>
              <a:buFont typeface="Arial"/>
              <a:buChar char="•"/>
            </a:pPr>
            <a:r>
              <a:rPr lang="ru-RU" b="1" dirty="0">
                <a:latin typeface="YS Geo"/>
              </a:rPr>
              <a:t>В чём проявилась превентивная функция надзора?</a:t>
            </a:r>
            <a:r>
              <a:rPr lang="ru-RU" dirty="0">
                <a:latin typeface="YS Geo"/>
              </a:rPr>
              <a:t>  </a:t>
            </a:r>
          </a:p>
          <a:p>
            <a:pPr>
              <a:buFont typeface="Arial"/>
              <a:buChar char="•"/>
            </a:pPr>
            <a:r>
              <a:rPr lang="ru-RU" b="1" dirty="0">
                <a:latin typeface="YS Geo"/>
              </a:rPr>
              <a:t>Какие ещё риски в ЖКХ выявляет надзор?</a:t>
            </a:r>
            <a:r>
              <a:rPr lang="ru-RU" dirty="0">
                <a:latin typeface="YS Geo"/>
              </a:rPr>
              <a:t>  </a:t>
            </a:r>
          </a:p>
          <a:p>
            <a:r>
              <a:rPr lang="ru-RU" dirty="0"/>
              <a:t/>
            </a:r>
            <a:br>
              <a:rPr lang="ru-RU" dirty="0"/>
            </a:br>
            <a:endParaRPr lang="ru-RU" dirty="0"/>
          </a:p>
        </p:txBody>
      </p:sp>
    </p:spTree>
    <p:extLst>
      <p:ext uri="{BB962C8B-B14F-4D97-AF65-F5344CB8AC3E}">
        <p14:creationId xmlns:p14="http://schemas.microsoft.com/office/powerpoint/2010/main" val="3517306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4829" y="1380518"/>
            <a:ext cx="9905999" cy="1478570"/>
          </a:xfrm>
        </p:spPr>
        <p:txBody>
          <a:bodyPr>
            <a:normAutofit fontScale="90000"/>
          </a:bodyPr>
          <a:lstStyle/>
          <a:p>
            <a:r>
              <a:rPr lang="ru-RU" dirty="0"/>
              <a:t>1. ГИС ТОР КНД — это «рабочее место» инспектора. Здесь планируют мероприятия, согласовывают их (в том числе с прокуратурой), заполняют электронные проверочные листы, фиксируют результаты и передают данные в реестры. </a:t>
            </a:r>
          </a:p>
        </p:txBody>
      </p:sp>
      <p:sp>
        <p:nvSpPr>
          <p:cNvPr id="3" name="Объект 2"/>
          <p:cNvSpPr>
            <a:spLocks noGrp="1"/>
          </p:cNvSpPr>
          <p:nvPr>
            <p:ph idx="1"/>
          </p:nvPr>
        </p:nvSpPr>
        <p:spPr>
          <a:xfrm>
            <a:off x="1055078" y="3434860"/>
            <a:ext cx="9171720" cy="2872155"/>
          </a:xfrm>
        </p:spPr>
        <p:txBody>
          <a:bodyPr/>
          <a:lstStyle/>
          <a:p>
            <a:endParaRPr lang="ru-RU" dirty="0"/>
          </a:p>
        </p:txBody>
      </p:sp>
    </p:spTree>
    <p:extLst>
      <p:ext uri="{BB962C8B-B14F-4D97-AF65-F5344CB8AC3E}">
        <p14:creationId xmlns:p14="http://schemas.microsoft.com/office/powerpoint/2010/main" val="197683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61292" y="773723"/>
            <a:ext cx="10086121" cy="5017478"/>
          </a:xfrm>
        </p:spPr>
        <p:txBody>
          <a:bodyPr>
            <a:noAutofit/>
          </a:bodyPr>
          <a:lstStyle/>
          <a:p>
            <a:pPr lvl="0" algn="just"/>
            <a:r>
              <a:rPr lang="ru-RU" sz="2800" b="1" dirty="0">
                <a:solidFill>
                  <a:prstClr val="black"/>
                </a:solidFill>
                <a:latin typeface="YS Geo"/>
              </a:rPr>
              <a:t>Вопросы и ответы:</a:t>
            </a:r>
            <a:endParaRPr lang="ru-RU" sz="2800" dirty="0">
              <a:solidFill>
                <a:prstClr val="black"/>
              </a:solidFill>
              <a:latin typeface="YS Geo"/>
            </a:endParaRPr>
          </a:p>
          <a:p>
            <a:pPr lvl="0" algn="just">
              <a:buFont typeface="Arial"/>
              <a:buChar char="•"/>
            </a:pPr>
            <a:r>
              <a:rPr lang="ru-RU" sz="2800" b="1" dirty="0">
                <a:solidFill>
                  <a:prstClr val="black"/>
                </a:solidFill>
                <a:latin typeface="YS Geo"/>
              </a:rPr>
              <a:t>В чём проявилась превентивная функция надзора?</a:t>
            </a:r>
            <a:r>
              <a:rPr lang="ru-RU" sz="2800" dirty="0">
                <a:solidFill>
                  <a:prstClr val="black"/>
                </a:solidFill>
                <a:latin typeface="YS Geo"/>
              </a:rPr>
              <a:t> Прокуратура не ограничилась реакцией на свершившийся факт, а инициировала масштабные проверочные мероприятия в целом по району, чтобы выявить и устранить риски до новой трагедии. </a:t>
            </a:r>
          </a:p>
          <a:p>
            <a:pPr lvl="0" algn="just">
              <a:buFont typeface="Arial"/>
              <a:buChar char="•"/>
            </a:pPr>
            <a:r>
              <a:rPr lang="ru-RU" sz="2800" b="1" dirty="0">
                <a:solidFill>
                  <a:prstClr val="black"/>
                </a:solidFill>
                <a:latin typeface="YS Geo"/>
              </a:rPr>
              <a:t>Какие ещё риски в ЖКХ выявляет надзор?</a:t>
            </a:r>
            <a:r>
              <a:rPr lang="ru-RU" sz="2800" dirty="0">
                <a:solidFill>
                  <a:prstClr val="black"/>
                </a:solidFill>
                <a:latin typeface="YS Geo"/>
              </a:rPr>
              <a:t> Незаконное «двойное управление» домом (когда одновременно работают две УК), нарушения при начислении коммунальных платежей, сокрытие фактов аварий. </a:t>
            </a:r>
          </a:p>
          <a:p>
            <a:pPr algn="just"/>
            <a:endParaRPr lang="ru-RU" sz="2800" dirty="0"/>
          </a:p>
        </p:txBody>
      </p:sp>
    </p:spTree>
    <p:extLst>
      <p:ext uri="{BB962C8B-B14F-4D97-AF65-F5344CB8AC3E}">
        <p14:creationId xmlns:p14="http://schemas.microsoft.com/office/powerpoint/2010/main" val="239562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4769" y="562708"/>
            <a:ext cx="11289323" cy="6295292"/>
          </a:xfrm>
        </p:spPr>
        <p:txBody>
          <a:bodyPr>
            <a:noAutofit/>
          </a:bodyPr>
          <a:lstStyle/>
          <a:p>
            <a:r>
              <a:rPr lang="ru-RU" sz="1600" dirty="0" smtClean="0"/>
              <a:t>Кейс </a:t>
            </a:r>
            <a:r>
              <a:rPr lang="ru-RU" sz="1600" dirty="0"/>
              <a:t>4: Органы местного самоуправления (нормативные акты)</a:t>
            </a:r>
          </a:p>
          <a:p>
            <a:r>
              <a:rPr lang="ru-RU" sz="1600" dirty="0"/>
              <a:t>Ситуация. Администрация муниципального образования разработала проект внесения изменений в генеральный план города. Проект направили в прокуратуру для антикоррупционной экспертизы. Прокурор выявил в документе положения, создающие нормативные коллизии: разные нормы противоречили друг другу, что давало должностным лицам возможность произвольно выбирать, какую из них применить при распределении земельных участков. </a:t>
            </a:r>
          </a:p>
          <a:p>
            <a:r>
              <a:rPr lang="ru-RU" sz="1600" dirty="0" smtClean="0"/>
              <a:t>Что </a:t>
            </a:r>
            <a:r>
              <a:rPr lang="ru-RU" sz="1600" dirty="0"/>
              <a:t>сделала прокуратура. Направили в администрацию мотивированное заключение. В нём подробно разобрали проблемные нормы, указали, в чём именно заключается коллизия и как она создаёт условия для коррупции, и предложили скорректировать текст проекта до его принятия. </a:t>
            </a:r>
          </a:p>
          <a:p>
            <a:r>
              <a:rPr lang="ru-RU" sz="1600" dirty="0" smtClean="0"/>
              <a:t>Меры </a:t>
            </a:r>
            <a:r>
              <a:rPr lang="ru-RU" sz="1600" dirty="0"/>
              <a:t>реагирования. Администрация учла замечания прокурора и внесла правки в проект. Это позволило устранить </a:t>
            </a:r>
            <a:r>
              <a:rPr lang="ru-RU" sz="1600" dirty="0" err="1"/>
              <a:t>коррупциогенный</a:t>
            </a:r>
            <a:r>
              <a:rPr lang="ru-RU" sz="1600" dirty="0"/>
              <a:t> фактор на стадии разработки акта, не допуская принятия незаконного документа. </a:t>
            </a:r>
          </a:p>
          <a:p>
            <a:r>
              <a:rPr lang="ru-RU" sz="1600" dirty="0" smtClean="0"/>
              <a:t>Вопросы </a:t>
            </a:r>
            <a:r>
              <a:rPr lang="ru-RU" sz="1600" dirty="0"/>
              <a:t>и ответы:</a:t>
            </a:r>
          </a:p>
          <a:p>
            <a:r>
              <a:rPr lang="ru-RU" sz="1600" dirty="0" smtClean="0"/>
              <a:t>Почему </a:t>
            </a:r>
            <a:r>
              <a:rPr lang="ru-RU" sz="1600" dirty="0"/>
              <a:t>важно изучать проекты, а не только принятые акты? </a:t>
            </a:r>
            <a:r>
              <a:rPr lang="ru-RU" sz="1600" dirty="0" smtClean="0"/>
              <a:t>нее</a:t>
            </a:r>
            <a:r>
              <a:rPr lang="ru-RU" sz="1600" dirty="0"/>
              <a:t>. </a:t>
            </a:r>
          </a:p>
          <a:p>
            <a:r>
              <a:rPr lang="ru-RU" sz="1600" dirty="0" smtClean="0"/>
              <a:t>С </a:t>
            </a:r>
            <a:r>
              <a:rPr lang="ru-RU" sz="1600" dirty="0"/>
              <a:t>какими сложностями может столкнуться прокурор при </a:t>
            </a:r>
            <a:r>
              <a:rPr lang="ru-RU" sz="1600" dirty="0" smtClean="0"/>
              <a:t>анализе?</a:t>
            </a:r>
            <a:endParaRPr lang="ru-RU" sz="1600" dirty="0"/>
          </a:p>
        </p:txBody>
      </p:sp>
    </p:spTree>
    <p:extLst>
      <p:ext uri="{BB962C8B-B14F-4D97-AF65-F5344CB8AC3E}">
        <p14:creationId xmlns:p14="http://schemas.microsoft.com/office/powerpoint/2010/main" val="18420940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5086" y="406400"/>
            <a:ext cx="10452327" cy="5384801"/>
          </a:xfrm>
        </p:spPr>
        <p:txBody>
          <a:bodyPr>
            <a:normAutofit/>
          </a:bodyPr>
          <a:lstStyle/>
          <a:p>
            <a:pPr lvl="0"/>
            <a:r>
              <a:rPr lang="ru-RU" sz="2000" dirty="0" smtClean="0">
                <a:solidFill>
                  <a:prstClr val="black"/>
                </a:solidFill>
              </a:rPr>
              <a:t>Ответы</a:t>
            </a:r>
            <a:r>
              <a:rPr lang="ru-RU" sz="2000" dirty="0">
                <a:solidFill>
                  <a:prstClr val="black"/>
                </a:solidFill>
              </a:rPr>
              <a:t>:</a:t>
            </a:r>
          </a:p>
          <a:p>
            <a:pPr lvl="0"/>
            <a:r>
              <a:rPr lang="ru-RU" sz="2000" dirty="0">
                <a:solidFill>
                  <a:prstClr val="black"/>
                </a:solidFill>
              </a:rPr>
              <a:t>Почему важно изучать проекты, а не только принятые акты? Многие коррупционные схемы закладываются именно на этапе нормотворчества. Выявление и устранение проблем до вступления акта в силу эффективнее. </a:t>
            </a:r>
          </a:p>
          <a:p>
            <a:pPr lvl="0"/>
            <a:r>
              <a:rPr lang="ru-RU" sz="2000" dirty="0">
                <a:solidFill>
                  <a:prstClr val="black"/>
                </a:solidFill>
              </a:rPr>
              <a:t>С какими сложностями может столкнуться прокурор при анализе? Нужно глубоко разбираться в отраслевом законодательстве, уметь выявлять не только прямые противоречия, но и «серые зоны», размытые формулировки, которые на первый взгляд могут казаться допустимыми, но на практике открывают простор для злоупотреблений. </a:t>
            </a:r>
          </a:p>
          <a:p>
            <a:pPr marL="0" lvl="0" indent="0">
              <a:buNone/>
            </a:pPr>
            <a:endParaRPr lang="ru-RU" sz="2000" dirty="0">
              <a:solidFill>
                <a:prstClr val="black"/>
              </a:solidFill>
            </a:endParaRPr>
          </a:p>
          <a:p>
            <a:endParaRPr lang="ru-RU" sz="2000" dirty="0"/>
          </a:p>
        </p:txBody>
      </p:sp>
    </p:spTree>
    <p:extLst>
      <p:ext uri="{BB962C8B-B14F-4D97-AF65-F5344CB8AC3E}">
        <p14:creationId xmlns:p14="http://schemas.microsoft.com/office/powerpoint/2010/main" val="2697581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контрольные </a:t>
            </a:r>
            <a:r>
              <a:rPr lang="ru-RU" dirty="0"/>
              <a:t>(</a:t>
            </a:r>
            <a:r>
              <a:rPr lang="ru-RU" dirty="0" smtClean="0"/>
              <a:t>надзорные) мероприятия </a:t>
            </a:r>
            <a:r>
              <a:rPr lang="ru-RU" dirty="0"/>
              <a:t>(КНМ) по 248-ФЗ</a:t>
            </a:r>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2028283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9834" y="678596"/>
            <a:ext cx="8585119" cy="5863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823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5294" y="619979"/>
            <a:ext cx="9433013" cy="5803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06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95959" y="432410"/>
            <a:ext cx="8808626" cy="6181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7522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ru-RU" dirty="0" smtClean="0"/>
              <a:t>Классификация</a:t>
            </a:r>
            <a:endParaRPr lang="ru-RU" dirty="0"/>
          </a:p>
          <a:p>
            <a:r>
              <a:rPr lang="ru-RU" dirty="0"/>
              <a:t>По закону КНМ делятся на две большие группы:</a:t>
            </a:r>
          </a:p>
          <a:p>
            <a:endParaRPr lang="ru-RU" dirty="0"/>
          </a:p>
          <a:p>
            <a:r>
              <a:rPr lang="ru-RU" dirty="0"/>
              <a:t>Со взаимодействием с контролируемым лицом. Инспектор напрямую общается с организацией или ИП: встречается, запрашивает документы, проводит беседы, осматривает объекты. </a:t>
            </a:r>
          </a:p>
          <a:p>
            <a:r>
              <a:rPr lang="ru-RU" dirty="0"/>
              <a:t>Без взаимодействия. Инспектор анализирует данные или визуально оценивает ситуацию без прямого контакта с проверяемым</a:t>
            </a:r>
          </a:p>
        </p:txBody>
      </p:sp>
    </p:spTree>
    <p:extLst>
      <p:ext uri="{BB962C8B-B14F-4D97-AF65-F5344CB8AC3E}">
        <p14:creationId xmlns:p14="http://schemas.microsoft.com/office/powerpoint/2010/main" val="22103781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8475" y="0"/>
            <a:ext cx="10362667" cy="680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62093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Документарная проверка. Проводится по месту нахождения контрольного органа. Предмет — только сведения в документах контролируемого лица. Инспектор истребует документы, получает письменные объяснения, может назначить экспертизу. Срок — до 10 рабочих дней. </a:t>
            </a:r>
          </a:p>
          <a:p>
            <a:endParaRPr lang="ru-RU" dirty="0"/>
          </a:p>
        </p:txBody>
      </p:sp>
    </p:spTree>
    <p:extLst>
      <p:ext uri="{BB962C8B-B14F-4D97-AF65-F5344CB8AC3E}">
        <p14:creationId xmlns:p14="http://schemas.microsoft.com/office/powerpoint/2010/main" val="181898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1517" y="702041"/>
            <a:ext cx="9964395" cy="560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775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1507" y="173945"/>
            <a:ext cx="8926264" cy="6685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557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ru-RU" dirty="0"/>
              <a:t>Выездная проверка. Комплексное мероприятие: инспектор работает непосредственно на объекте контролируемого лица. Может включать осмотр, досмотр, опрос, истребование документов, отбор проб, инструментальное обследование, испытание, экспертизу. По общему правилу контролируемое лицо уведомляют не позднее чем за 24 часа до начала. Срок — до 10 рабочих дней. Кстати, закон допускает проводить её дистанционно — с помощью аудио- или видеосвязи. </a:t>
            </a:r>
          </a:p>
          <a:p>
            <a:endParaRPr lang="ru-RU" dirty="0"/>
          </a:p>
        </p:txBody>
      </p:sp>
    </p:spTree>
    <p:extLst>
      <p:ext uri="{BB962C8B-B14F-4D97-AF65-F5344CB8AC3E}">
        <p14:creationId xmlns:p14="http://schemas.microsoft.com/office/powerpoint/2010/main" val="345233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1297" y="-1"/>
            <a:ext cx="4265846" cy="6777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0449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783772" y="624114"/>
            <a:ext cx="10263642" cy="5167087"/>
          </a:xfrm>
        </p:spPr>
        <p:txBody>
          <a:bodyPr/>
          <a:lstStyle/>
          <a:p>
            <a:r>
              <a:rPr lang="ru-RU" b="1" dirty="0">
                <a:latin typeface="YS Geo"/>
              </a:rPr>
              <a:t>Рейдовый осмотр.</a:t>
            </a:r>
            <a:r>
              <a:rPr lang="ru-RU" dirty="0">
                <a:latin typeface="YS Geo"/>
              </a:rPr>
              <a:t> Его особенность в том, что он охватывает территорию, где одновременно работают несколько контролируемых лиц (например, крупный торговый центр, промышленный парк). Инспектор оценивает, как разные организации соблюдают обязательные требования на общей площадке. Срок — до 10 рабочих дней, при этом взаимодействие с одним лицом не должно длиться дольше одного рабочего дня.</a:t>
            </a:r>
            <a:endParaRPr lang="ru-RU" dirty="0"/>
          </a:p>
        </p:txBody>
      </p:sp>
    </p:spTree>
    <p:extLst>
      <p:ext uri="{BB962C8B-B14F-4D97-AF65-F5344CB8AC3E}">
        <p14:creationId xmlns:p14="http://schemas.microsoft.com/office/powerpoint/2010/main" val="4270678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2999" y="217487"/>
            <a:ext cx="6517858" cy="6415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002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8500" y="2882747"/>
            <a:ext cx="9905999" cy="1478570"/>
          </a:xfrm>
        </p:spPr>
        <p:txBody>
          <a:bodyPr>
            <a:normAutofit fontScale="90000"/>
          </a:bodyPr>
          <a:lstStyle/>
          <a:p>
            <a:r>
              <a:rPr lang="ru-RU" dirty="0" err="1" smtClean="0"/>
              <a:t>МоНИторинговая</a:t>
            </a:r>
            <a:r>
              <a:rPr lang="ru-RU" dirty="0" smtClean="0"/>
              <a:t> </a:t>
            </a:r>
            <a:r>
              <a:rPr lang="ru-RU" dirty="0"/>
              <a:t>закупка. Её цель — не просто оценить сделку, а направить товар, работу или услугу на экспертизу, испытание или исследование, чтобы проверить их качество и соответствие обязательным требованиям. В ходе могут проводиться осмотр, опрос, инструментальное обследование, истребование </a:t>
            </a:r>
            <a:r>
              <a:rPr lang="ru-RU" dirty="0" smtClean="0"/>
              <a:t>документов</a:t>
            </a:r>
            <a:endParaRPr lang="ru-RU" dirty="0"/>
          </a:p>
        </p:txBody>
      </p:sp>
    </p:spTree>
    <p:extLst>
      <p:ext uri="{BB962C8B-B14F-4D97-AF65-F5344CB8AC3E}">
        <p14:creationId xmlns:p14="http://schemas.microsoft.com/office/powerpoint/2010/main" val="16823493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0136" y="232002"/>
            <a:ext cx="8418264" cy="6305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6885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85000" lnSpcReduction="20000"/>
          </a:bodyPr>
          <a:lstStyle/>
          <a:p>
            <a:r>
              <a:rPr lang="ru-RU" dirty="0"/>
              <a:t>Наблюдение за соблюдением обязательных требований (мониторинг безопасности). Относится к КНМ без взаимодействия. Инспектор анализирует данные из информационных систем, открытых источников, показателей объектов контроля, чтобы выявить риски нарушений. </a:t>
            </a:r>
          </a:p>
          <a:p>
            <a:r>
              <a:rPr lang="ru-RU" dirty="0"/>
              <a:t>Выездное обследование. Тоже без взаимодействия. Инспектор визуально оценивает ситуацию на объекте (в том числе в общедоступных местах), может отбирать пробы, проводить инструментальное обследование. Основание — задание должностного лица контрольного органа. Срок — один рабочий день (если иное не установлено законом о конкретном виде контроля). </a:t>
            </a:r>
          </a:p>
        </p:txBody>
      </p:sp>
    </p:spTree>
    <p:extLst>
      <p:ext uri="{BB962C8B-B14F-4D97-AF65-F5344CB8AC3E}">
        <p14:creationId xmlns:p14="http://schemas.microsoft.com/office/powerpoint/2010/main" val="29272225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314" y="217714"/>
            <a:ext cx="10220099" cy="5573487"/>
          </a:xfrm>
        </p:spPr>
        <p:txBody>
          <a:bodyPr>
            <a:normAutofit fontScale="85000" lnSpcReduction="10000"/>
          </a:bodyPr>
          <a:lstStyle/>
          <a:p>
            <a:r>
              <a:rPr lang="ru-RU" dirty="0"/>
              <a:t>Плановые КНМ</a:t>
            </a:r>
          </a:p>
          <a:p>
            <a:r>
              <a:rPr lang="ru-RU" dirty="0"/>
              <a:t>Их проводят на основании заранее составленного плана на очередной календарный год. Контрольный орган формирует план, а затем обязательно согласовывает его с органами прокуратуры. После этого план утверждают и вносят в Единый реестр контрольных (надзорных) мероприятий (ЕРКНМ). Обычно такой реестр публикуют в открытом доступе — например, на сайте Генеральной прокуратуры РФ (epp.genproc.gov.ru). </a:t>
            </a:r>
          </a:p>
          <a:p>
            <a:r>
              <a:rPr lang="ru-RU" dirty="0" smtClean="0"/>
              <a:t>Важный </a:t>
            </a:r>
            <a:r>
              <a:rPr lang="ru-RU" dirty="0"/>
              <a:t>нюанс: частота плановых КНМ напрямую зависит от категории риска, к которой отнесли объект контроля. Чем выше риск (например, «чрезвычайно высокий»), тем чаще могут быть проверки. Для низкого риска плановые КНМ вообще не проводятся. При этом закон допускает вместо планового КНМ провести обязательный профилактический визит — но не чаще одного раза в год. </a:t>
            </a:r>
          </a:p>
          <a:p>
            <a:r>
              <a:rPr lang="ru-RU" dirty="0" smtClean="0"/>
              <a:t>Пример</a:t>
            </a:r>
            <a:r>
              <a:rPr lang="ru-RU" dirty="0"/>
              <a:t>: </a:t>
            </a:r>
            <a:r>
              <a:rPr lang="ru-RU" dirty="0" err="1"/>
              <a:t>Роспотребнадзор</a:t>
            </a:r>
            <a:r>
              <a:rPr lang="ru-RU" dirty="0"/>
              <a:t> ежегодно включает в план проверку соблюдения санитарных норм в сети кафе с категорией риска «значительный».</a:t>
            </a:r>
          </a:p>
        </p:txBody>
      </p:sp>
    </p:spTree>
    <p:extLst>
      <p:ext uri="{BB962C8B-B14F-4D97-AF65-F5344CB8AC3E}">
        <p14:creationId xmlns:p14="http://schemas.microsoft.com/office/powerpoint/2010/main" val="512816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314" y="304800"/>
            <a:ext cx="10220099" cy="5486401"/>
          </a:xfrm>
        </p:spPr>
        <p:txBody>
          <a:bodyPr>
            <a:normAutofit fontScale="47500" lnSpcReduction="20000"/>
          </a:bodyPr>
          <a:lstStyle/>
          <a:p>
            <a:r>
              <a:rPr lang="ru-RU" dirty="0"/>
              <a:t>Внеплановые КНМ</a:t>
            </a:r>
          </a:p>
          <a:p>
            <a:r>
              <a:rPr lang="ru-RU" dirty="0"/>
              <a:t>Их проводят вне графика, когда возникают конкретные обстоятельства, требующие оперативного реагирования. Цель — быстро выявить и пресечь нарушение обязательных требований. </a:t>
            </a:r>
          </a:p>
          <a:p>
            <a:r>
              <a:rPr lang="ru-RU" dirty="0" smtClean="0"/>
              <a:t>Основания </a:t>
            </a:r>
            <a:r>
              <a:rPr lang="ru-RU" dirty="0"/>
              <a:t>для внеплановых КНМ (согласно ст. 57 248-ФЗ):</a:t>
            </a:r>
          </a:p>
          <a:p>
            <a:r>
              <a:rPr lang="ru-RU" dirty="0" smtClean="0"/>
              <a:t>У </a:t>
            </a:r>
            <a:r>
              <a:rPr lang="ru-RU" dirty="0"/>
              <a:t>контрольного органа появились сведения о причинении вреда (ущерба) охраняемым законом ценностям или об угрозе такого вреда.</a:t>
            </a:r>
          </a:p>
          <a:p>
            <a:r>
              <a:rPr lang="ru-RU" dirty="0"/>
              <a:t>Объект контроля соответствует параметрам, которые по утверждённым индикаторам риска указывают на нарушение, либо отклоняется от таких параметров.</a:t>
            </a:r>
          </a:p>
          <a:p>
            <a:r>
              <a:rPr lang="ru-RU" dirty="0"/>
              <a:t>Истёк срок, в который контролируемое лицо должно было устранить нарушение, выявленное в ходе предыдущей проверки.</a:t>
            </a:r>
          </a:p>
          <a:p>
            <a:r>
              <a:rPr lang="ru-RU" dirty="0"/>
              <a:t>Наступило событие, предусмотренное программой проверок (если для данного вида контроля это установлено законом).</a:t>
            </a:r>
          </a:p>
          <a:p>
            <a:r>
              <a:rPr lang="ru-RU" dirty="0"/>
              <a:t>Есть поручение Президента РФ или Правительства РФ о проведении мероприятия в отношении конкретных лиц.</a:t>
            </a:r>
          </a:p>
          <a:p>
            <a:r>
              <a:rPr lang="ru-RU" dirty="0"/>
              <a:t>Поступило требование прокурора в рамках надзора за исполнением законов (по материалам или обращениям, поступившим в прокуратуру). </a:t>
            </a:r>
          </a:p>
          <a:p>
            <a:r>
              <a:rPr lang="ru-RU" dirty="0" smtClean="0"/>
              <a:t>Важное </a:t>
            </a:r>
            <a:r>
              <a:rPr lang="ru-RU" dirty="0"/>
              <a:t>правило: если внеплановое КНМ связано с взаимодействием с контролируемым лицом (например, инспекционный визит, документарная проверка) и проводится по основаниям вроде наличия сведений о вреде или индикаторах риска, требуется обязательное согласование с прокуратурой. В других случаях согласование может не понадобиться. </a:t>
            </a:r>
          </a:p>
          <a:p>
            <a:r>
              <a:rPr lang="ru-RU" dirty="0" smtClean="0"/>
              <a:t>Пример</a:t>
            </a:r>
            <a:r>
              <a:rPr lang="ru-RU" dirty="0"/>
              <a:t>: в прокуратуру поступила жалоба от жильца на то, что в многоквартирном доме не убирают мусор, создавая антисанитарию. </a:t>
            </a:r>
            <a:r>
              <a:rPr lang="ru-RU" dirty="0" err="1"/>
              <a:t>Роспотребнадзор</a:t>
            </a:r>
            <a:r>
              <a:rPr lang="ru-RU" dirty="0"/>
              <a:t> проводит внеплановую проверку, чтобы оценить ситуацию и выявить нарушения</a:t>
            </a:r>
          </a:p>
        </p:txBody>
      </p:sp>
    </p:spTree>
    <p:extLst>
      <p:ext uri="{BB962C8B-B14F-4D97-AF65-F5344CB8AC3E}">
        <p14:creationId xmlns:p14="http://schemas.microsoft.com/office/powerpoint/2010/main" val="1484233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0368" y="1931502"/>
            <a:ext cx="9905999" cy="1478570"/>
          </a:xfrm>
        </p:spPr>
        <p:txBody>
          <a:bodyPr>
            <a:normAutofit fontScale="90000"/>
          </a:bodyPr>
          <a:lstStyle/>
          <a:p>
            <a:r>
              <a:rPr lang="ru-RU" dirty="0"/>
              <a:t>ФГИС ЕРКНМ (Единый реестр контрольных (надзорных) мероприятий) — система, куда вносится информация о каждом мероприятии до его проведения. Это обеспечивает прозрачность: можно отслеживать весь жизненный цикл проверки, учитывать решения инспекторов и жалобы контролируемых лиц.</a:t>
            </a:r>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38651356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853224159"/>
              </p:ext>
            </p:extLst>
          </p:nvPr>
        </p:nvGraphicFramePr>
        <p:xfrm>
          <a:off x="798285" y="261257"/>
          <a:ext cx="10464799" cy="6213480"/>
        </p:xfrm>
        <a:graphic>
          <a:graphicData uri="http://schemas.openxmlformats.org/drawingml/2006/table">
            <a:tbl>
              <a:tblPr/>
              <a:tblGrid>
                <a:gridCol w="3401181"/>
                <a:gridCol w="3531809"/>
                <a:gridCol w="3531809"/>
              </a:tblGrid>
              <a:tr h="454674">
                <a:tc>
                  <a:txBody>
                    <a:bodyPr/>
                    <a:lstStyle/>
                    <a:p>
                      <a:pPr algn="l"/>
                      <a:r>
                        <a:rPr lang="ru-RU" sz="2000" b="0" dirty="0">
                          <a:effectLst/>
                          <a:latin typeface="YS Geo"/>
                        </a:rPr>
                        <a:t>Критерий</a:t>
                      </a:r>
                    </a:p>
                  </a:txBody>
                  <a:tcPr marL="38358" marR="95895" marT="31965" marB="31965" anchor="ctr">
                    <a:lnL>
                      <a:noFill/>
                    </a:lnL>
                    <a:lnR>
                      <a:noFill/>
                    </a:lnR>
                    <a:lnT>
                      <a:noFill/>
                    </a:lnT>
                    <a:lnB>
                      <a:noFill/>
                    </a:lnB>
                    <a:solidFill>
                      <a:srgbClr val="FFFFFF"/>
                    </a:solidFill>
                  </a:tcPr>
                </a:tc>
                <a:tc>
                  <a:txBody>
                    <a:bodyPr/>
                    <a:lstStyle/>
                    <a:p>
                      <a:pPr algn="l"/>
                      <a:r>
                        <a:rPr lang="ru-RU" sz="2000" b="0">
                          <a:effectLst/>
                          <a:latin typeface="YS Geo"/>
                        </a:rPr>
                        <a:t>Плановые КНМ</a:t>
                      </a:r>
                    </a:p>
                  </a:txBody>
                  <a:tcPr marL="95895" marR="95895" marT="31965" marB="31965" anchor="ctr">
                    <a:lnL>
                      <a:noFill/>
                    </a:lnL>
                    <a:lnR>
                      <a:noFill/>
                    </a:lnR>
                    <a:lnT>
                      <a:noFill/>
                    </a:lnT>
                    <a:lnB>
                      <a:noFill/>
                    </a:lnB>
                    <a:solidFill>
                      <a:srgbClr val="FFFFFF"/>
                    </a:solidFill>
                  </a:tcPr>
                </a:tc>
                <a:tc>
                  <a:txBody>
                    <a:bodyPr/>
                    <a:lstStyle/>
                    <a:p>
                      <a:pPr algn="l"/>
                      <a:r>
                        <a:rPr lang="ru-RU" sz="2000" b="0">
                          <a:effectLst/>
                          <a:latin typeface="YS Geo"/>
                        </a:rPr>
                        <a:t>Внеплановые КНМ</a:t>
                      </a:r>
                    </a:p>
                  </a:txBody>
                  <a:tcPr marL="95895" marR="95895" marT="31965" marB="31965" anchor="ctr">
                    <a:lnL>
                      <a:noFill/>
                    </a:lnL>
                    <a:lnR>
                      <a:noFill/>
                    </a:lnR>
                    <a:lnT>
                      <a:noFill/>
                    </a:lnT>
                    <a:lnB>
                      <a:noFill/>
                    </a:lnB>
                    <a:solidFill>
                      <a:srgbClr val="FFFFFF"/>
                    </a:solidFill>
                  </a:tcPr>
                </a:tc>
              </a:tr>
              <a:tr h="1175131">
                <a:tc>
                  <a:txBody>
                    <a:bodyPr/>
                    <a:lstStyle/>
                    <a:p>
                      <a:r>
                        <a:rPr lang="ru-RU" sz="2000" b="1" dirty="0">
                          <a:effectLst/>
                        </a:rPr>
                        <a:t>Основа проведения</a:t>
                      </a:r>
                      <a:endParaRPr lang="ru-RU" sz="2000" dirty="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Ежегодный план, согласованный с прокуратурой</a:t>
                      </a:r>
                    </a:p>
                  </a:txBody>
                  <a:tcPr marL="95895" marR="95895" marT="31965" marB="31965" anchor="ctr">
                    <a:lnL>
                      <a:noFill/>
                    </a:lnL>
                    <a:lnR>
                      <a:noFill/>
                    </a:lnR>
                    <a:lnT>
                      <a:noFill/>
                    </a:lnT>
                    <a:lnB>
                      <a:noFill/>
                    </a:lnB>
                    <a:solidFill>
                      <a:srgbClr val="FFFFFF"/>
                    </a:solidFill>
                  </a:tcPr>
                </a:tc>
                <a:tc>
                  <a:txBody>
                    <a:bodyPr/>
                    <a:lstStyle/>
                    <a:p>
                      <a:r>
                        <a:rPr lang="ru-RU" sz="2000">
                          <a:effectLst/>
                        </a:rPr>
                        <a:t>Конкретные обстоятельства (основания из ст. 57) </a:t>
                      </a:r>
                      <a:r>
                        <a:rPr lang="ru-RU" sz="2000" b="0">
                          <a:effectLst/>
                          <a:latin typeface="YS Geo"/>
                        </a:rPr>
                        <a:t>ombudsmanbiz.nso.ru +2</a:t>
                      </a:r>
                      <a:endParaRPr lang="ru-RU" sz="2000">
                        <a:effectLst/>
                      </a:endParaRPr>
                    </a:p>
                  </a:txBody>
                  <a:tcPr marL="95895" marR="95895" marT="31965" marB="31965" anchor="ctr">
                    <a:lnL>
                      <a:noFill/>
                    </a:lnL>
                    <a:lnR>
                      <a:noFill/>
                    </a:lnR>
                    <a:lnT>
                      <a:noFill/>
                    </a:lnT>
                    <a:lnB>
                      <a:noFill/>
                    </a:lnB>
                    <a:solidFill>
                      <a:srgbClr val="FFFFFF"/>
                    </a:solidFill>
                  </a:tcPr>
                </a:tc>
              </a:tr>
              <a:tr h="1175131">
                <a:tc>
                  <a:txBody>
                    <a:bodyPr/>
                    <a:lstStyle/>
                    <a:p>
                      <a:r>
                        <a:rPr lang="ru-RU" sz="2000" b="1">
                          <a:effectLst/>
                        </a:rPr>
                        <a:t>Цель</a:t>
                      </a:r>
                      <a:endParaRPr lang="ru-RU" sz="200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Систематический контроль в соответствии с категорией риска</a:t>
                      </a:r>
                    </a:p>
                  </a:txBody>
                  <a:tcPr marL="95895" marR="95895" marT="31965" marB="31965" anchor="ctr">
                    <a:lnL>
                      <a:noFill/>
                    </a:lnL>
                    <a:lnR>
                      <a:noFill/>
                    </a:lnR>
                    <a:lnT>
                      <a:noFill/>
                    </a:lnT>
                    <a:lnB>
                      <a:noFill/>
                    </a:lnB>
                    <a:solidFill>
                      <a:srgbClr val="FFFFFF"/>
                    </a:solidFill>
                  </a:tcPr>
                </a:tc>
                <a:tc>
                  <a:txBody>
                    <a:bodyPr/>
                    <a:lstStyle/>
                    <a:p>
                      <a:r>
                        <a:rPr lang="ru-RU" sz="2000">
                          <a:effectLst/>
                        </a:rPr>
                        <a:t>Оперативное реагирование на проблему или сигнал </a:t>
                      </a:r>
                      <a:r>
                        <a:rPr lang="ru-RU" sz="2000" b="0">
                          <a:effectLst/>
                          <a:latin typeface="YS Geo"/>
                        </a:rPr>
                        <a:t>consultant.ru +2</a:t>
                      </a:r>
                      <a:endParaRPr lang="ru-RU" sz="2000">
                        <a:effectLst/>
                      </a:endParaRPr>
                    </a:p>
                  </a:txBody>
                  <a:tcPr marL="95895" marR="95895" marT="31965" marB="31965" anchor="ctr">
                    <a:lnL>
                      <a:noFill/>
                    </a:lnL>
                    <a:lnR>
                      <a:noFill/>
                    </a:lnR>
                    <a:lnT>
                      <a:noFill/>
                    </a:lnT>
                    <a:lnB>
                      <a:noFill/>
                    </a:lnB>
                    <a:solidFill>
                      <a:srgbClr val="FFFFFF"/>
                    </a:solidFill>
                  </a:tcPr>
                </a:tc>
              </a:tr>
              <a:tr h="1715475">
                <a:tc>
                  <a:txBody>
                    <a:bodyPr/>
                    <a:lstStyle/>
                    <a:p>
                      <a:r>
                        <a:rPr lang="ru-RU" sz="2000" b="1">
                          <a:effectLst/>
                        </a:rPr>
                        <a:t>Согласование</a:t>
                      </a:r>
                      <a:endParaRPr lang="ru-RU" sz="200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План согласовывается с прокуратурой</a:t>
                      </a:r>
                    </a:p>
                  </a:txBody>
                  <a:tcPr marL="95895" marR="95895" marT="31965" marB="31965" anchor="ctr">
                    <a:lnL>
                      <a:noFill/>
                    </a:lnL>
                    <a:lnR>
                      <a:noFill/>
                    </a:lnR>
                    <a:lnT>
                      <a:noFill/>
                    </a:lnT>
                    <a:lnB>
                      <a:noFill/>
                    </a:lnB>
                    <a:solidFill>
                      <a:srgbClr val="FFFFFF"/>
                    </a:solidFill>
                  </a:tcPr>
                </a:tc>
                <a:tc>
                  <a:txBody>
                    <a:bodyPr/>
                    <a:lstStyle/>
                    <a:p>
                      <a:r>
                        <a:rPr lang="ru-RU" sz="2000" dirty="0">
                          <a:effectLst/>
                        </a:rPr>
                        <a:t>Для некоторых оснований требуется согласование самого мероприятия с прокуратурой </a:t>
                      </a:r>
                      <a:r>
                        <a:rPr lang="ru-RU" sz="2000" b="0" dirty="0">
                          <a:effectLst/>
                          <a:latin typeface="YS Geo"/>
                        </a:rPr>
                        <a:t>ombudsmanbiz.nso.ru +2</a:t>
                      </a:r>
                      <a:endParaRPr lang="ru-RU" sz="2000" dirty="0">
                        <a:effectLst/>
                      </a:endParaRPr>
                    </a:p>
                  </a:txBody>
                  <a:tcPr marL="95895" marR="95895" marT="31965" marB="31965" anchor="ctr">
                    <a:lnL>
                      <a:noFill/>
                    </a:lnL>
                    <a:lnR>
                      <a:noFill/>
                    </a:lnR>
                    <a:lnT>
                      <a:noFill/>
                    </a:lnT>
                    <a:lnB>
                      <a:noFill/>
                    </a:lnB>
                    <a:solidFill>
                      <a:srgbClr val="FFFFFF"/>
                    </a:solidFill>
                  </a:tcPr>
                </a:tc>
              </a:tr>
              <a:tr h="995016">
                <a:tc>
                  <a:txBody>
                    <a:bodyPr/>
                    <a:lstStyle/>
                    <a:p>
                      <a:r>
                        <a:rPr lang="ru-RU" sz="2000" b="1">
                          <a:effectLst/>
                        </a:rPr>
                        <a:t>Предсказуемость</a:t>
                      </a:r>
                      <a:endParaRPr lang="ru-RU" sz="200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Можно узнать заранее (через ЕРКНМ)</a:t>
                      </a:r>
                    </a:p>
                  </a:txBody>
                  <a:tcPr marL="95895" marR="95895" marT="31965" marB="31965" anchor="ctr">
                    <a:lnL>
                      <a:noFill/>
                    </a:lnL>
                    <a:lnR>
                      <a:noFill/>
                    </a:lnR>
                    <a:lnT>
                      <a:noFill/>
                    </a:lnT>
                    <a:lnB>
                      <a:noFill/>
                    </a:lnB>
                    <a:solidFill>
                      <a:srgbClr val="FFFFFF"/>
                    </a:solidFill>
                  </a:tcPr>
                </a:tc>
                <a:tc>
                  <a:txBody>
                    <a:bodyPr/>
                    <a:lstStyle/>
                    <a:p>
                      <a:r>
                        <a:rPr lang="ru-RU" sz="2000" dirty="0">
                          <a:effectLst/>
                        </a:rPr>
                        <a:t>Часто </a:t>
                      </a:r>
                      <a:r>
                        <a:rPr lang="ru-RU" sz="2000" dirty="0" err="1">
                          <a:effectLst/>
                        </a:rPr>
                        <a:t>неожиданны</a:t>
                      </a:r>
                      <a:r>
                        <a:rPr lang="ru-RU" sz="2000" dirty="0">
                          <a:effectLst/>
                        </a:rPr>
                        <a:t> для контролируемого лица</a:t>
                      </a:r>
                    </a:p>
                  </a:txBody>
                  <a:tcPr marL="95895" marR="95895" marT="31965" marB="31965"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756559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1200" y="304800"/>
            <a:ext cx="10336213" cy="5486401"/>
          </a:xfrm>
        </p:spPr>
        <p:txBody>
          <a:bodyPr>
            <a:normAutofit fontScale="62500" lnSpcReduction="20000"/>
          </a:bodyPr>
          <a:lstStyle/>
          <a:p>
            <a:r>
              <a:rPr lang="ru-RU" dirty="0" err="1">
                <a:latin typeface="YS Geo"/>
              </a:rPr>
              <a:t>ри</a:t>
            </a:r>
            <a:r>
              <a:rPr lang="ru-RU" dirty="0">
                <a:latin typeface="YS Geo"/>
              </a:rPr>
              <a:t> организации и проведении контрольных (надзорных) мероприятий (КНМ) по 248-ФЗ действительно используется целый набор документов. Я сгруппировала их по этапам, чтобы было проще ориентироваться. </a:t>
            </a:r>
            <a:endParaRPr lang="ru-RU" dirty="0" smtClean="0">
              <a:latin typeface="YS Geo"/>
            </a:endParaRPr>
          </a:p>
          <a:p>
            <a:r>
              <a:rPr lang="ru-RU" b="1" dirty="0" smtClean="0">
                <a:latin typeface="YS Geo"/>
              </a:rPr>
              <a:t>На </a:t>
            </a:r>
            <a:r>
              <a:rPr lang="ru-RU" b="1" dirty="0">
                <a:latin typeface="YS Geo"/>
              </a:rPr>
              <a:t>этапе организации и принятия решения</a:t>
            </a:r>
          </a:p>
          <a:p>
            <a:pPr>
              <a:buFont typeface="Arial"/>
              <a:buChar char="•"/>
            </a:pPr>
            <a:r>
              <a:rPr lang="ru-RU" b="1" dirty="0">
                <a:latin typeface="YS Geo"/>
              </a:rPr>
              <a:t>Мотивированное представление.</a:t>
            </a:r>
            <a:r>
              <a:rPr lang="ru-RU" dirty="0">
                <a:latin typeface="YS Geo"/>
              </a:rPr>
              <a:t> Его составляют, когда у контрольного органа появляются сведения о причинении вреда (ущерба) или об угрозе такого вреда, либо когда «срабатывает» индикатор риска. В документе излагают обстоятельства, приводят доводы (например, прикладывают копии обращений, данных мониторинга, результатов предыдущих проверок) и обосновывают необходимость провести КНМ. На основании такого представления руководитель органа принимает решение о проведении мероприятия. </a:t>
            </a:r>
            <a:endParaRPr lang="ru-RU" dirty="0" smtClean="0">
              <a:latin typeface="YS Geo"/>
            </a:endParaRPr>
          </a:p>
          <a:p>
            <a:pPr>
              <a:buFont typeface="Arial"/>
              <a:buChar char="•"/>
            </a:pPr>
            <a:r>
              <a:rPr lang="ru-RU" b="1" dirty="0" smtClean="0">
                <a:latin typeface="YS Geo"/>
              </a:rPr>
              <a:t>Решение </a:t>
            </a:r>
            <a:r>
              <a:rPr lang="ru-RU" b="1" dirty="0">
                <a:latin typeface="YS Geo"/>
              </a:rPr>
              <a:t>о проведении КНМ.</a:t>
            </a:r>
            <a:r>
              <a:rPr lang="ru-RU" dirty="0">
                <a:latin typeface="YS Geo"/>
              </a:rPr>
              <a:t> Официальный документ, который фиксирует само решение инспектора или руководителя контрольного органа. В нём указывают вид мероприятия, основания, сроки, состав участников. Если мероприятие требует согласования с прокуратурой (часто это касается внеплановых КНМ по ряду оснований), к решению прилагают мотивированное представление и другие подтверждающие документы. </a:t>
            </a:r>
          </a:p>
          <a:p>
            <a:pPr>
              <a:buFont typeface="Arial"/>
              <a:buChar char="•"/>
            </a:pPr>
            <a:r>
              <a:rPr lang="ru-RU" b="1" dirty="0">
                <a:latin typeface="YS Geo"/>
              </a:rPr>
              <a:t>Решение о проведении профилактического визита или об объявлении предостережения.</a:t>
            </a:r>
            <a:r>
              <a:rPr lang="ru-RU" dirty="0">
                <a:latin typeface="YS Geo"/>
              </a:rPr>
              <a:t> Это тоже документы организационного этапа. Профилактический визит проводят, чтобы помочь контролируемому лицу избежать нарушений, а предостережение — когда есть сведения о готовящихся нарушениях, но подтверждённого вреда ещё нет.</a:t>
            </a:r>
          </a:p>
          <a:p>
            <a:endParaRPr lang="ru-RU" dirty="0"/>
          </a:p>
        </p:txBody>
      </p:sp>
    </p:spTree>
    <p:extLst>
      <p:ext uri="{BB962C8B-B14F-4D97-AF65-F5344CB8AC3E}">
        <p14:creationId xmlns:p14="http://schemas.microsoft.com/office/powerpoint/2010/main" val="1729449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3144" y="522514"/>
            <a:ext cx="10394270" cy="5268687"/>
          </a:xfrm>
        </p:spPr>
        <p:txBody>
          <a:bodyPr>
            <a:normAutofit fontScale="92500" lnSpcReduction="20000"/>
          </a:bodyPr>
          <a:lstStyle/>
          <a:p>
            <a:r>
              <a:rPr lang="ru-RU" dirty="0"/>
              <a:t>В ходе мероприятия</a:t>
            </a:r>
          </a:p>
          <a:p>
            <a:r>
              <a:rPr lang="ru-RU" dirty="0"/>
              <a:t>Проверочные листы. Это стандартизированные формы, в которых инспектор по пунктам фиксирует, какие обязательные требования проверялись и какие результаты получены. Заполненные листы обязательно приобщают к итоговому акту. </a:t>
            </a:r>
          </a:p>
          <a:p>
            <a:r>
              <a:rPr lang="ru-RU" dirty="0" smtClean="0"/>
              <a:t>Документы</a:t>
            </a:r>
            <a:r>
              <a:rPr lang="ru-RU" dirty="0"/>
              <a:t>, фиксирующие контрольные действия. В зависимости от вида КНМ это могут быть протоколы опроса лиц, протокол осмотра места, акты отбора проб, фото- и видеоматериалы, заключения экспертов или специалистов, привлечённых к мероприятию. Всё это служит доказательной базой. </a:t>
            </a:r>
          </a:p>
          <a:p>
            <a:r>
              <a:rPr lang="ru-RU" dirty="0"/>
              <a:t>Акт о невозможности проведения КНМ. Составляется, если мероприятие объективно нельзя провести или завершить (например, контролируемое лицо не предоставляет </a:t>
            </a:r>
            <a:r>
              <a:rPr lang="ru-RU" dirty="0" err="1"/>
              <a:t>истребуемые</a:t>
            </a:r>
            <a:r>
              <a:rPr lang="ru-RU" dirty="0"/>
              <a:t> документы). В акте указывают причины.</a:t>
            </a:r>
          </a:p>
        </p:txBody>
      </p:sp>
    </p:spTree>
    <p:extLst>
      <p:ext uri="{BB962C8B-B14F-4D97-AF65-F5344CB8AC3E}">
        <p14:creationId xmlns:p14="http://schemas.microsoft.com/office/powerpoint/2010/main" val="2778749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6058" y="203200"/>
            <a:ext cx="10481356" cy="5588001"/>
          </a:xfrm>
        </p:spPr>
        <p:txBody>
          <a:bodyPr>
            <a:normAutofit fontScale="70000" lnSpcReduction="20000"/>
          </a:bodyPr>
          <a:lstStyle/>
          <a:p>
            <a:r>
              <a:rPr lang="ru-RU" b="1" dirty="0"/>
              <a:t>По итогам мероприятия</a:t>
            </a:r>
          </a:p>
          <a:p>
            <a:r>
              <a:rPr lang="ru-RU" b="1" dirty="0"/>
              <a:t>Акт контрольного (надзорного) мероприятия.</a:t>
            </a:r>
            <a:r>
              <a:rPr lang="ru-RU" dirty="0"/>
              <a:t> Ключевой документ, который подводит итоги. Если мероприятие проводилось с взаимодействием с контролируемым лицом, акт составляют на месте в день окончания (или не позднее следующего дня, если на месте оформить невозможно). В акте отражают:</a:t>
            </a:r>
          </a:p>
          <a:p>
            <a:pPr lvl="1"/>
            <a:r>
              <a:rPr lang="ru-RU" dirty="0"/>
              <a:t>обстоятельства, установленные в ходе проверки (на основе анализа документов, осмотра, опросов);</a:t>
            </a:r>
          </a:p>
          <a:p>
            <a:pPr lvl="1"/>
            <a:r>
              <a:rPr lang="ru-RU" dirty="0"/>
              <a:t>если выявлено нарушение — какое именно требование нарушено и какой нормативный акт это закрепляет;</a:t>
            </a:r>
          </a:p>
          <a:p>
            <a:pPr lvl="1"/>
            <a:r>
              <a:rPr lang="ru-RU" dirty="0"/>
              <a:t>если нарушение устранили до окончания проверки — факт устранения;</a:t>
            </a:r>
          </a:p>
          <a:p>
            <a:pPr lvl="1"/>
            <a:r>
              <a:rPr lang="ru-RU" dirty="0"/>
              <a:t>срок, в течение которого фактически проходило мероприятие.  К акту приобщают все собранные доказательства и проверочные листы. Контролируемое лицо или его представитель знакомится с актом и подписывает его тем же способом, каким акт изготовлен. Если есть возражения — в акте делают соответствующую </a:t>
            </a:r>
            <a:r>
              <a:rPr lang="ru-RU" dirty="0" smtClean="0"/>
              <a:t>отметку.</a:t>
            </a:r>
            <a:endParaRPr lang="ru-RU" dirty="0"/>
          </a:p>
          <a:p>
            <a:r>
              <a:rPr lang="ru-RU" b="1" dirty="0"/>
              <a:t>Предписание об устранении выявленных нарушений.</a:t>
            </a:r>
            <a:r>
              <a:rPr lang="ru-RU" dirty="0"/>
              <a:t> Выдаётся, если по итогам проверки обнаружены нарушения, которые не были устранены сразу. В предписании по каждому нарушению подробно описывают суть и указывают конкретную структурную единицу нормативного акта, которую нарушили. </a:t>
            </a:r>
          </a:p>
          <a:p>
            <a:r>
              <a:rPr lang="ru-RU" b="1" dirty="0"/>
              <a:t>Соглашение о надлежащем устранении выявленных нарушений.</a:t>
            </a:r>
            <a:r>
              <a:rPr lang="ru-RU" dirty="0"/>
              <a:t> Альтернатива предписанию: стороны могут договориться о графике и способах устранения нарушений.</a:t>
            </a:r>
          </a:p>
          <a:p>
            <a:endParaRPr lang="ru-RU" dirty="0"/>
          </a:p>
        </p:txBody>
      </p:sp>
    </p:spTree>
    <p:extLst>
      <p:ext uri="{BB962C8B-B14F-4D97-AF65-F5344CB8AC3E}">
        <p14:creationId xmlns:p14="http://schemas.microsoft.com/office/powerpoint/2010/main" val="27855827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6344" y="377371"/>
            <a:ext cx="10191070" cy="5413830"/>
          </a:xfrm>
        </p:spPr>
        <p:txBody>
          <a:bodyPr>
            <a:normAutofit lnSpcReduction="10000"/>
          </a:bodyPr>
          <a:lstStyle/>
          <a:p>
            <a:r>
              <a:rPr lang="ru-RU" dirty="0"/>
              <a:t>Общие правила работы с документами</a:t>
            </a:r>
          </a:p>
          <a:p>
            <a:r>
              <a:rPr lang="ru-RU" dirty="0"/>
              <a:t>Многие документы оформляются в электронном виде и подписываются усиленной квалифицированной электронной подписью. </a:t>
            </a:r>
          </a:p>
          <a:p>
            <a:r>
              <a:rPr lang="ru-RU" dirty="0" smtClean="0"/>
              <a:t>Типовые </a:t>
            </a:r>
            <a:r>
              <a:rPr lang="ru-RU" dirty="0"/>
              <a:t>формы документов утверждает федеральный орган, отвечающий за политику в сфере контроля (надзора). При этом сам контрольный орган вправе утверждать и свои, более детальные формы. </a:t>
            </a:r>
          </a:p>
          <a:p>
            <a:r>
              <a:rPr lang="ru-RU" dirty="0" smtClean="0"/>
              <a:t>Важный </a:t>
            </a:r>
            <a:r>
              <a:rPr lang="ru-RU" dirty="0"/>
              <a:t>момент прозрачности: сведения о многих решениях и действиях размещают в Едином реестре контрольных (надзорных) мероприятий (ЕРКНМ). Через него же контролируемое лицо получает уведомления. </a:t>
            </a:r>
          </a:p>
        </p:txBody>
      </p:sp>
    </p:spTree>
    <p:extLst>
      <p:ext uri="{BB962C8B-B14F-4D97-AF65-F5344CB8AC3E}">
        <p14:creationId xmlns:p14="http://schemas.microsoft.com/office/powerpoint/2010/main" val="10152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4744" y="348343"/>
            <a:ext cx="10292670" cy="5442858"/>
          </a:xfrm>
        </p:spPr>
        <p:txBody>
          <a:bodyPr>
            <a:normAutofit/>
          </a:bodyPr>
          <a:lstStyle/>
          <a:p>
            <a:r>
              <a:rPr lang="ru-RU" dirty="0"/>
              <a:t>Сведения о причинении вреда или угрозе вреда. У контрольного органа появляются данные, что жизни, здоровью людей, окружающей среде или другим охраняемым ценностям уже причинён ущерб либо есть реальная угроза. </a:t>
            </a:r>
          </a:p>
          <a:p>
            <a:r>
              <a:rPr lang="ru-RU" dirty="0" smtClean="0"/>
              <a:t>Кейс</a:t>
            </a:r>
            <a:r>
              <a:rPr lang="ru-RU" dirty="0"/>
              <a:t>: В </a:t>
            </a:r>
            <a:r>
              <a:rPr lang="ru-RU" dirty="0" err="1"/>
              <a:t>Роспотребнадзор</a:t>
            </a:r>
            <a:r>
              <a:rPr lang="ru-RU" dirty="0"/>
              <a:t> поступила жалоба от посетителей кафе на отравление. Инспекторы проверили информацию, подтвердили факт нарушения санитарных норм и назначили внеплановую проверку.</a:t>
            </a:r>
          </a:p>
          <a:p>
            <a:r>
              <a:rPr lang="ru-RU" dirty="0"/>
              <a:t>Вопрос: Нужно ли согласовывать такую проверку с прокуратурой</a:t>
            </a:r>
            <a:r>
              <a:rPr lang="ru-RU" dirty="0" smtClean="0"/>
              <a:t>?</a:t>
            </a:r>
            <a:endParaRPr lang="ru-RU" dirty="0"/>
          </a:p>
        </p:txBody>
      </p:sp>
    </p:spTree>
    <p:extLst>
      <p:ext uri="{BB962C8B-B14F-4D97-AF65-F5344CB8AC3E}">
        <p14:creationId xmlns:p14="http://schemas.microsoft.com/office/powerpoint/2010/main" val="19183509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6344" y="333829"/>
            <a:ext cx="10191070" cy="5457372"/>
          </a:xfrm>
        </p:spPr>
        <p:txBody>
          <a:bodyPr/>
          <a:lstStyle/>
          <a:p>
            <a:r>
              <a:rPr lang="ru-RU" dirty="0"/>
              <a:t>Ответ: Да, если мероприятие предусматривает взаимодействие с контролируемым лицом (инспекционный визит, выездная проверка). Прокуратура оценивает обоснованность: есть ли достоверные сведения о реальной угрозе. В исключительных случаях (когда промедление недопустимо) проверку проводят без согласования, но с обязательным извещением прокуратуры в течение 24 </a:t>
            </a:r>
            <a:r>
              <a:rPr lang="ru-RU" dirty="0" smtClean="0"/>
              <a:t>часов</a:t>
            </a:r>
            <a:endParaRPr lang="ru-RU" dirty="0"/>
          </a:p>
          <a:p>
            <a:endParaRPr lang="ru-RU" dirty="0"/>
          </a:p>
        </p:txBody>
      </p:sp>
    </p:spTree>
    <p:extLst>
      <p:ext uri="{BB962C8B-B14F-4D97-AF65-F5344CB8AC3E}">
        <p14:creationId xmlns:p14="http://schemas.microsoft.com/office/powerpoint/2010/main" val="5725256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7658" y="145143"/>
            <a:ext cx="10379756" cy="5646058"/>
          </a:xfrm>
        </p:spPr>
        <p:txBody>
          <a:bodyPr>
            <a:normAutofit/>
          </a:bodyPr>
          <a:lstStyle/>
          <a:p>
            <a:r>
              <a:rPr lang="ru-RU" dirty="0"/>
              <a:t>Информация об устранении нарушений при периодическом подтверждении соответствия. Если контролируемое лицо само сообщило, что устранило нарушения, выявленные в ходе процедур периодического подтверждения соответствия (лицензирование, аккредитация, сертификация), контрольный орган может провести внеплановую проверку, чтобы оценить факт устранения. </a:t>
            </a:r>
          </a:p>
          <a:p>
            <a:r>
              <a:rPr lang="ru-RU" dirty="0" smtClean="0"/>
              <a:t>Кейс</a:t>
            </a:r>
            <a:r>
              <a:rPr lang="ru-RU" dirty="0"/>
              <a:t>: Компания прошла процедуру аккредитации и сообщила, что исправила все замечания, из-за которых ранее приостановили действие аттестата. Инспектор приехал проверить, действительно ли нарушения устранены.</a:t>
            </a:r>
          </a:p>
          <a:p>
            <a:r>
              <a:rPr lang="ru-RU" dirty="0"/>
              <a:t>Вопрос: Какой предмет у такой проверки?</a:t>
            </a:r>
          </a:p>
          <a:p>
            <a:endParaRPr lang="ru-RU" dirty="0"/>
          </a:p>
        </p:txBody>
      </p:sp>
    </p:spTree>
    <p:extLst>
      <p:ext uri="{BB962C8B-B14F-4D97-AF65-F5344CB8AC3E}">
        <p14:creationId xmlns:p14="http://schemas.microsoft.com/office/powerpoint/2010/main" val="6650470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Ответ: Только оценка факта устранения конкретных нарушений, о которых сообщило лицо. Выходить за эти рамки инспектор не должен. </a:t>
            </a:r>
          </a:p>
          <a:p>
            <a:endParaRPr lang="ru-RU" dirty="0"/>
          </a:p>
        </p:txBody>
      </p:sp>
    </p:spTree>
    <p:extLst>
      <p:ext uri="{BB962C8B-B14F-4D97-AF65-F5344CB8AC3E}">
        <p14:creationId xmlns:p14="http://schemas.microsoft.com/office/powerpoint/2010/main" val="17627375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3986" y="1489375"/>
            <a:ext cx="9905999" cy="1478570"/>
          </a:xfrm>
        </p:spPr>
        <p:txBody>
          <a:bodyPr>
            <a:normAutofit fontScale="90000"/>
          </a:bodyPr>
          <a:lstStyle/>
          <a:p>
            <a:r>
              <a:rPr lang="ru-RU" dirty="0"/>
              <a:t>Сведения о причинении вреда (ущерба) или об угрозах причинения вреда (ущерба) охраняемым законом ценностям: виды, особенности рассмотрения, принятия решений по итогам рассмотрения.</a:t>
            </a:r>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2310187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8316" y="725488"/>
            <a:ext cx="10217185" cy="574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82847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0000" lnSpcReduction="20000"/>
          </a:bodyPr>
          <a:lstStyle/>
          <a:p>
            <a:r>
              <a:rPr lang="ru-RU" dirty="0"/>
              <a:t>Виды сведений</a:t>
            </a:r>
          </a:p>
          <a:p>
            <a:r>
              <a:rPr lang="ru-RU" dirty="0"/>
              <a:t>Контрольный орган получает такую информацию из разных источников:</a:t>
            </a:r>
          </a:p>
          <a:p>
            <a:endParaRPr lang="ru-RU" dirty="0"/>
          </a:p>
          <a:p>
            <a:r>
              <a:rPr lang="ru-RU" dirty="0"/>
              <a:t>Обращения и заявления граждан, организаций или их уполномоченных представителей.</a:t>
            </a:r>
          </a:p>
          <a:p>
            <a:r>
              <a:rPr lang="ru-RU" dirty="0"/>
              <a:t>Информация от органов государственной власти или местного самоуправления.</a:t>
            </a:r>
          </a:p>
          <a:p>
            <a:r>
              <a:rPr lang="ru-RU" dirty="0"/>
              <a:t>Сообщения из средств массовой информации.</a:t>
            </a:r>
          </a:p>
          <a:p>
            <a:r>
              <a:rPr lang="ru-RU" dirty="0"/>
              <a:t>Данные, выявленные в ходе других контрольных (надзорных) мероприятий (в том числе тех, что проходят без взаимодействия с контролируемым лицом).</a:t>
            </a:r>
          </a:p>
        </p:txBody>
      </p:sp>
    </p:spTree>
    <p:extLst>
      <p:ext uri="{BB962C8B-B14F-4D97-AF65-F5344CB8AC3E}">
        <p14:creationId xmlns:p14="http://schemas.microsoft.com/office/powerpoint/2010/main" val="31336202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9258" y="478971"/>
            <a:ext cx="10278156" cy="5312230"/>
          </a:xfrm>
        </p:spPr>
        <p:txBody>
          <a:bodyPr>
            <a:normAutofit fontScale="92500" lnSpcReduction="20000"/>
          </a:bodyPr>
          <a:lstStyle/>
          <a:p>
            <a:r>
              <a:rPr lang="ru-RU" dirty="0"/>
              <a:t>Особенности рассмотрения</a:t>
            </a:r>
          </a:p>
          <a:p>
            <a:r>
              <a:rPr lang="ru-RU" dirty="0"/>
              <a:t>Когда такие сведения поступают, должностное лицо контрольного органа проводит их оценку. Ключевой момент — проверка достоверности. Для этого инспектор может:</a:t>
            </a:r>
          </a:p>
          <a:p>
            <a:endParaRPr lang="ru-RU" dirty="0"/>
          </a:p>
          <a:p>
            <a:r>
              <a:rPr lang="ru-RU" dirty="0"/>
              <a:t>запросить дополнительные сведения или материалы у того, кто направил обращение, у органов власти или СМИ;</a:t>
            </a:r>
          </a:p>
          <a:p>
            <a:r>
              <a:rPr lang="ru-RU" dirty="0"/>
              <a:t>запросить пояснения у самого контролируемого лица (при этом важно: представление пояснений и документов — право, а не обязанность лица);</a:t>
            </a:r>
          </a:p>
          <a:p>
            <a:r>
              <a:rPr lang="ru-RU" dirty="0"/>
              <a:t>по решению уполномоченного лица организовать контрольное мероприятие без взаимодействия (например, наблюдение, мониторинг), чтобы самостоятельно проверить факты. </a:t>
            </a:r>
          </a:p>
        </p:txBody>
      </p:sp>
    </p:spTree>
    <p:extLst>
      <p:ext uri="{BB962C8B-B14F-4D97-AF65-F5344CB8AC3E}">
        <p14:creationId xmlns:p14="http://schemas.microsoft.com/office/powerpoint/2010/main" val="5524249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5430" y="246743"/>
            <a:ext cx="10611984" cy="5544458"/>
          </a:xfrm>
        </p:spPr>
        <p:txBody>
          <a:bodyPr>
            <a:normAutofit fontScale="77500" lnSpcReduction="20000"/>
          </a:bodyPr>
          <a:lstStyle/>
          <a:p>
            <a:r>
              <a:rPr lang="ru-RU" dirty="0"/>
              <a:t>Есть и процессуальные нюансы:</a:t>
            </a:r>
          </a:p>
          <a:p>
            <a:endParaRPr lang="ru-RU" dirty="0"/>
          </a:p>
          <a:p>
            <a:r>
              <a:rPr lang="ru-RU" dirty="0"/>
              <a:t>Если сведения поступили через портал </a:t>
            </a:r>
            <a:r>
              <a:rPr lang="ru-RU" dirty="0" err="1"/>
              <a:t>госуслуг</a:t>
            </a:r>
            <a:r>
              <a:rPr lang="ru-RU" dirty="0"/>
              <a:t> или официальный сайт органа, заявитель проходит идентификацию и аутентификацию. </a:t>
            </a:r>
          </a:p>
          <a:p>
            <a:r>
              <a:rPr lang="ru-RU" dirty="0" smtClean="0"/>
              <a:t>При </a:t>
            </a:r>
            <a:r>
              <a:rPr lang="ru-RU" dirty="0"/>
              <a:t>иных способах подачи инспектор принимает меры, чтобы установить личность гражданина или подтвердить полномочия представителя организации. </a:t>
            </a:r>
          </a:p>
          <a:p>
            <a:r>
              <a:rPr lang="ru-RU" dirty="0" smtClean="0"/>
              <a:t>Если </a:t>
            </a:r>
            <a:r>
              <a:rPr lang="ru-RU" dirty="0"/>
              <a:t>личность или полномочия подтвердить не удалось, обращение рассматривают в порядке, установленном Федеральным законом от 02.05.2006 № 59-ФЗ «О порядке рассмотрения обращений граждан Российской Федерации». В такой ситуации инспектор может подготовить мотивированное представление об отсутствии оснований для КНМ и уведомить об этом заявителя. </a:t>
            </a:r>
          </a:p>
          <a:p>
            <a:r>
              <a:rPr lang="ru-RU" dirty="0" smtClean="0"/>
              <a:t>Если </a:t>
            </a:r>
            <a:r>
              <a:rPr lang="ru-RU" dirty="0"/>
              <a:t>в обращении оказались заведомо ложные сведения, контрольный орган вправе обратиться в суд, чтобы взыскать с заявителя расходы, которые орган понёс в связи с рассмотрением. </a:t>
            </a:r>
          </a:p>
          <a:p>
            <a:endParaRPr lang="ru-RU" dirty="0"/>
          </a:p>
        </p:txBody>
      </p:sp>
    </p:spTree>
    <p:extLst>
      <p:ext uri="{BB962C8B-B14F-4D97-AF65-F5344CB8AC3E}">
        <p14:creationId xmlns:p14="http://schemas.microsoft.com/office/powerpoint/2010/main" val="20898680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314" y="435429"/>
            <a:ext cx="10220099" cy="5355772"/>
          </a:xfrm>
        </p:spPr>
        <p:txBody>
          <a:bodyPr>
            <a:normAutofit fontScale="62500" lnSpcReduction="20000"/>
          </a:bodyPr>
          <a:lstStyle/>
          <a:p>
            <a:r>
              <a:rPr lang="ru-RU" dirty="0" smtClean="0"/>
              <a:t>Принятие </a:t>
            </a:r>
            <a:r>
              <a:rPr lang="ru-RU" dirty="0"/>
              <a:t>решений по итогам</a:t>
            </a:r>
          </a:p>
          <a:p>
            <a:r>
              <a:rPr lang="ru-RU" dirty="0"/>
              <a:t>Ключевой вопрос: достаточно ли сведений, чтобы считать информацию достоверной и перейти к действиям? </a:t>
            </a:r>
          </a:p>
          <a:p>
            <a:r>
              <a:rPr lang="ru-RU" dirty="0" smtClean="0"/>
              <a:t>Если </a:t>
            </a:r>
            <a:r>
              <a:rPr lang="ru-RU" dirty="0"/>
              <a:t>достоверность подтверждена, контрольный орган принимает решение о проведении контрольного (надзорного) мероприятия, которое предусматривает взаимодействие с контролируемым лицом. Но важно: само по себе наличие сигнала — не автоматический триггер. Инспектор оценивает, насколько серьёзны последствия и есть ли реальная угроза. </a:t>
            </a:r>
          </a:p>
          <a:p>
            <a:r>
              <a:rPr lang="ru-RU" dirty="0" smtClean="0"/>
              <a:t>Закон </a:t>
            </a:r>
            <a:r>
              <a:rPr lang="ru-RU" dirty="0"/>
              <a:t>конкретизирует, какие ситуации дают основание для такого решения:</a:t>
            </a:r>
          </a:p>
          <a:p>
            <a:r>
              <a:rPr lang="ru-RU" dirty="0" smtClean="0"/>
              <a:t>причинение </a:t>
            </a:r>
            <a:r>
              <a:rPr lang="ru-RU" dirty="0"/>
              <a:t>или непосредственная угроза причинения вреда жизни, тяжкого или среднего вреда здоровью граждан;</a:t>
            </a:r>
          </a:p>
          <a:p>
            <a:r>
              <a:rPr lang="ru-RU" dirty="0"/>
              <a:t>вред (или угроза) обороне страны и безопасности государства;</a:t>
            </a:r>
          </a:p>
          <a:p>
            <a:r>
              <a:rPr lang="ru-RU" dirty="0"/>
              <a:t>вред (или угроза) окружающей среде, который влечёт административную ответственность;</a:t>
            </a:r>
          </a:p>
          <a:p>
            <a:r>
              <a:rPr lang="ru-RU" dirty="0"/>
              <a:t>вред (или угроза) объектам культурного наследия, музейным предметам, особо ценным документам архивного фонда;</a:t>
            </a:r>
          </a:p>
          <a:p>
            <a:r>
              <a:rPr lang="ru-RU" dirty="0"/>
              <a:t>нарушение обязательных требований, которые являются условием для лицензирования, аккредитации, включения в реестр, аттестации, классификации;</a:t>
            </a:r>
          </a:p>
          <a:p>
            <a:r>
              <a:rPr lang="ru-RU" dirty="0"/>
              <a:t>угроза возникновения ЧС природного или техногенного характера, эпидемий, эпизоотий. </a:t>
            </a:r>
          </a:p>
        </p:txBody>
      </p:sp>
    </p:spTree>
    <p:extLst>
      <p:ext uri="{BB962C8B-B14F-4D97-AF65-F5344CB8AC3E}">
        <p14:creationId xmlns:p14="http://schemas.microsoft.com/office/powerpoint/2010/main" val="8414071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8630" y="304800"/>
            <a:ext cx="10408784" cy="5486401"/>
          </a:xfrm>
        </p:spPr>
        <p:txBody>
          <a:bodyPr>
            <a:normAutofit lnSpcReduction="10000"/>
          </a:bodyPr>
          <a:lstStyle/>
          <a:p>
            <a:r>
              <a:rPr lang="ru-RU" dirty="0"/>
              <a:t>Если в ходе оценки достоверность не подтвердилась, решение о проведении КНМ не принимается.</a:t>
            </a:r>
          </a:p>
          <a:p>
            <a:r>
              <a:rPr lang="ru-RU" dirty="0" smtClean="0"/>
              <a:t>Есть </a:t>
            </a:r>
            <a:r>
              <a:rPr lang="ru-RU" dirty="0"/>
              <a:t>нюанс с согласованием. В отдельных случаях (например, при поступлении материалов от органов дознания или при выявлении нарушений по данным автоматических средств фиксации) мероприятие может быть проведено без предварительного согласования с прокуратурой, но с обязательным извещением органа прокуратуры в течение 24 часов. </a:t>
            </a:r>
          </a:p>
          <a:p>
            <a:r>
              <a:rPr lang="ru-RU" dirty="0" smtClean="0"/>
              <a:t>Главный </a:t>
            </a:r>
            <a:r>
              <a:rPr lang="ru-RU" dirty="0"/>
              <a:t>принцип здесь — соразмерность: выбираемые меры (и само решение о проверке) должны соответствовать характеру нарушения и масштабу возможного или реального вреда. </a:t>
            </a:r>
          </a:p>
        </p:txBody>
      </p:sp>
    </p:spTree>
    <p:extLst>
      <p:ext uri="{BB962C8B-B14F-4D97-AF65-F5344CB8AC3E}">
        <p14:creationId xmlns:p14="http://schemas.microsoft.com/office/powerpoint/2010/main" val="22838847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3773" y="682171"/>
            <a:ext cx="10408784" cy="5573487"/>
          </a:xfrm>
        </p:spPr>
        <p:txBody>
          <a:bodyPr>
            <a:normAutofit fontScale="70000" lnSpcReduction="20000"/>
          </a:bodyPr>
          <a:lstStyle/>
          <a:p>
            <a:r>
              <a:rPr lang="ru-RU"/>
              <a:t>Кейс </a:t>
            </a:r>
            <a:r>
              <a:rPr lang="ru-RU" smtClean="0"/>
              <a:t>: </a:t>
            </a:r>
            <a:r>
              <a:rPr lang="ru-RU" dirty="0"/>
              <a:t>Угроза вреда (ещё не наступило, но риск высок)</a:t>
            </a:r>
          </a:p>
          <a:p>
            <a:r>
              <a:rPr lang="ru-RU" dirty="0"/>
              <a:t>Ситуация: В СМИ вышла публикация о том, что на одном из строительных объектов в жилом районе постоянно работает тяжёлая техника в ночное время. Жители массово жаловались на сильный шум, который мешает спать. В статье приводились видео с записями и показания нескольких человек. </a:t>
            </a:r>
          </a:p>
          <a:p>
            <a:r>
              <a:rPr lang="ru-RU" dirty="0" smtClean="0"/>
              <a:t>Действия </a:t>
            </a:r>
            <a:r>
              <a:rPr lang="ru-RU" dirty="0"/>
              <a:t>инспектора: Инспектор не стал сразу назначать выезд. Сначала он запросил у редакции дополнительные материалы (видео, контакты заявителей), связался с жителями для уточнения деталей, а также запросил у застройщика график работ и данные о разрешённом уровне шума. Выяснилось, что застройщик игнорировал предписания об ограничении шумных работ в часы тишины. </a:t>
            </a:r>
          </a:p>
          <a:p>
            <a:r>
              <a:rPr lang="ru-RU" dirty="0" smtClean="0"/>
              <a:t>Решение </a:t>
            </a:r>
            <a:r>
              <a:rPr lang="ru-RU" dirty="0"/>
              <a:t>и итог: Поскольку существовала реальная угроза систематического нарушения прав граждан на отдых и благоприятную среду, контрольный орган решил провести внеплановую проверку. Инспектор выехал на объект, зафиксировал нарушения, выдал предписание об устранении и назначил срок контроля. </a:t>
            </a:r>
          </a:p>
          <a:p>
            <a:r>
              <a:rPr lang="ru-RU" dirty="0" smtClean="0"/>
              <a:t>Вопрос </a:t>
            </a:r>
            <a:r>
              <a:rPr lang="ru-RU" dirty="0"/>
              <a:t>для размышления: Почему в этом случае проверка была оправдана, хотя вреда ещё не было? (Ответ: потому что угроза была непосредственной и системной — повторяющиеся нарушения создавали реальный риск для здоровья и комфорта людей)</a:t>
            </a:r>
          </a:p>
        </p:txBody>
      </p:sp>
    </p:spTree>
    <p:extLst>
      <p:ext uri="{BB962C8B-B14F-4D97-AF65-F5344CB8AC3E}">
        <p14:creationId xmlns:p14="http://schemas.microsoft.com/office/powerpoint/2010/main" val="792596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769" y="1383322"/>
            <a:ext cx="6236677" cy="3821723"/>
          </a:xfrm>
        </p:spPr>
        <p:txBody>
          <a:bodyPr>
            <a:normAutofit fontScale="90000"/>
          </a:bodyPr>
          <a:lstStyle/>
          <a:p>
            <a:r>
              <a:rPr lang="ru-RU" dirty="0"/>
              <a:t>Приложение INSPECTOR — инструмент для выездных работ. Оно помогает систематизировать </a:t>
            </a:r>
            <a:r>
              <a:rPr lang="ru-RU" dirty="0" err="1"/>
              <a:t>фотофиксацию</a:t>
            </a:r>
            <a:r>
              <a:rPr lang="ru-RU" dirty="0"/>
              <a:t>: инспектор делает снимки объекта, добавляет к ним GPS-координаты, время, голосовые аннотации, а затем формирует фотоотчёт.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1150" y="630238"/>
            <a:ext cx="798513" cy="600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3055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9691" y="1017102"/>
            <a:ext cx="9905999" cy="1478570"/>
          </a:xfrm>
        </p:spPr>
        <p:txBody>
          <a:bodyPr>
            <a:normAutofit fontScale="90000"/>
          </a:bodyPr>
          <a:lstStyle/>
          <a:p>
            <a:pPr marL="228600" lvl="0" indent="-228600">
              <a:lnSpc>
                <a:spcPct val="120000"/>
              </a:lnSpc>
              <a:spcBef>
                <a:spcPts val="1000"/>
              </a:spcBef>
            </a:pPr>
            <a:r>
              <a:rPr lang="ru-RU" sz="2400" cap="none" dirty="0">
                <a:solidFill>
                  <a:prstClr val="black"/>
                </a:solidFill>
                <a:ea typeface="+mn-ea"/>
                <a:cs typeface="+mn-cs"/>
              </a:rPr>
              <a:t>ЕРВК (Единый реестр видов контроля) — служит «справочником» для других систем. В нём собраны описания всех видов контроля, и из него данные подтягиваются в ГИС ТОР КНД и ФГИС ЕРКНМ при заполнении паспортов мероприятий.</a:t>
            </a:r>
            <a:br>
              <a:rPr lang="ru-RU" sz="2400" cap="none" dirty="0">
                <a:solidFill>
                  <a:prstClr val="black"/>
                </a:solidFill>
                <a:ea typeface="+mn-ea"/>
                <a:cs typeface="+mn-cs"/>
              </a:rPr>
            </a:br>
            <a:endParaRPr lang="ru-RU" dirty="0"/>
          </a:p>
        </p:txBody>
      </p:sp>
      <p:sp>
        <p:nvSpPr>
          <p:cNvPr id="4" name="Объект 3"/>
          <p:cNvSpPr>
            <a:spLocks noGrp="1"/>
          </p:cNvSpPr>
          <p:nvPr>
            <p:ph idx="1"/>
          </p:nvPr>
        </p:nvSpPr>
        <p:spPr/>
        <p:txBody>
          <a:bodyPr/>
          <a:lstStyle/>
          <a:p>
            <a:endParaRPr lang="ru-RU"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9465" y="2334357"/>
            <a:ext cx="8896869" cy="4078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396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985409107"/>
              </p:ext>
            </p:extLst>
          </p:nvPr>
        </p:nvGraphicFramePr>
        <p:xfrm>
          <a:off x="926124" y="773724"/>
          <a:ext cx="10199076" cy="5711517"/>
        </p:xfrm>
        <a:graphic>
          <a:graphicData uri="http://schemas.openxmlformats.org/drawingml/2006/table">
            <a:tbl>
              <a:tblPr/>
              <a:tblGrid>
                <a:gridCol w="3399692"/>
                <a:gridCol w="3399692"/>
                <a:gridCol w="3399692"/>
              </a:tblGrid>
              <a:tr h="462085">
                <a:tc>
                  <a:txBody>
                    <a:bodyPr/>
                    <a:lstStyle/>
                    <a:p>
                      <a:r>
                        <a:rPr lang="ru-RU" sz="1600" b="1" dirty="0"/>
                        <a:t>Система</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Назначение</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Как показать на слайде/в схеме</a:t>
                      </a:r>
                    </a:p>
                  </a:txBody>
                  <a:tcPr marL="42163" marR="42163" marT="21082" marB="21082" anchor="ctr">
                    <a:lnL>
                      <a:noFill/>
                    </a:lnL>
                    <a:lnR>
                      <a:noFill/>
                    </a:lnR>
                    <a:lnT>
                      <a:noFill/>
                    </a:lnT>
                    <a:lnB>
                      <a:noFill/>
                    </a:lnB>
                    <a:solidFill>
                      <a:schemeClr val="bg2">
                        <a:lumMod val="90000"/>
                      </a:schemeClr>
                    </a:solidFill>
                  </a:tcPr>
                </a:tc>
              </a:tr>
              <a:tr h="1254230">
                <a:tc>
                  <a:txBody>
                    <a:bodyPr/>
                    <a:lstStyle/>
                    <a:p>
                      <a:r>
                        <a:rPr lang="ru-RU" sz="1600" b="1" dirty="0"/>
                        <a:t>ЕРВК (Единый реестр видов контроля)</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Справочник всех видов контроля: кто, кого и по каким правилам проверяет. Источник данных для других систем.</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Схема «один источник истины»: от ЕРВК стрелки к ЕРКНМ и ГИС ТОР КНД.</a:t>
                      </a:r>
                    </a:p>
                  </a:txBody>
                  <a:tcPr marL="42163" marR="42163" marT="21082" marB="21082" anchor="ctr">
                    <a:lnL>
                      <a:noFill/>
                    </a:lnL>
                    <a:lnR>
                      <a:noFill/>
                    </a:lnR>
                    <a:lnT>
                      <a:noFill/>
                    </a:lnT>
                    <a:lnB>
                      <a:noFill/>
                    </a:lnB>
                    <a:solidFill>
                      <a:schemeClr val="bg2">
                        <a:lumMod val="90000"/>
                      </a:schemeClr>
                    </a:solidFill>
                  </a:tcPr>
                </a:tc>
              </a:tr>
              <a:tr h="858157">
                <a:tc>
                  <a:txBody>
                    <a:bodyPr/>
                    <a:lstStyle/>
                    <a:p>
                      <a:r>
                        <a:rPr lang="ru-RU" sz="1600" b="1"/>
                        <a:t>ЕРКНМ (Единый реестр контрольных (надзорных) мероприятий)</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Учёт всех проверок и мероприятий до их проведения. Прозрачность и контроль законности.</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Временная шкала: планирование → внесение в ЕРКНМ → проведение → результаты.</a:t>
                      </a:r>
                    </a:p>
                  </a:txBody>
                  <a:tcPr marL="42163" marR="42163" marT="21082" marB="21082" anchor="ctr">
                    <a:lnL>
                      <a:noFill/>
                    </a:lnL>
                    <a:lnR>
                      <a:noFill/>
                    </a:lnR>
                    <a:lnT>
                      <a:noFill/>
                    </a:lnT>
                    <a:lnB>
                      <a:noFill/>
                    </a:lnB>
                    <a:solidFill>
                      <a:schemeClr val="bg2">
                        <a:lumMod val="90000"/>
                      </a:schemeClr>
                    </a:solidFill>
                  </a:tcPr>
                </a:tc>
              </a:tr>
              <a:tr h="1254230">
                <a:tc>
                  <a:txBody>
                    <a:bodyPr/>
                    <a:lstStyle/>
                    <a:p>
                      <a:r>
                        <a:rPr lang="ru-RU" sz="1600" b="1"/>
                        <a:t>ГИС ТОР КНД</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Рабочее место инспектора: планирование, согласование (в т. ч. с прокуратурой), проверочные листы, акты, досудебное обжалование.</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Скриншот интерфейса (упрощённый макет) с выделенными блоками: «Планирование», «Проверочный лист», «Акт», «Жалоба».</a:t>
                      </a:r>
                    </a:p>
                  </a:txBody>
                  <a:tcPr marL="42163" marR="42163" marT="21082" marB="21082" anchor="ctr">
                    <a:lnL>
                      <a:noFill/>
                    </a:lnL>
                    <a:lnR>
                      <a:noFill/>
                    </a:lnR>
                    <a:lnT>
                      <a:noFill/>
                    </a:lnT>
                    <a:lnB>
                      <a:noFill/>
                    </a:lnB>
                    <a:solidFill>
                      <a:schemeClr val="bg2">
                        <a:lumMod val="90000"/>
                      </a:schemeClr>
                    </a:solidFill>
                  </a:tcPr>
                </a:tc>
              </a:tr>
              <a:tr h="858157">
                <a:tc>
                  <a:txBody>
                    <a:bodyPr/>
                    <a:lstStyle/>
                    <a:p>
                      <a:r>
                        <a:rPr lang="ru-RU" sz="1600" b="1"/>
                        <a:t>Портал Госуслуг (личный кабинет контролируемого лица, досудебное обжалование)</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Уведомления, обмен документами, подача жалоб.</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Воронка взаимодействия: уведомление → документы → жалоба → статус рассмотрения.</a:t>
                      </a:r>
                    </a:p>
                  </a:txBody>
                  <a:tcPr marL="42163" marR="42163" marT="21082" marB="21082" anchor="ctr">
                    <a:lnL>
                      <a:noFill/>
                    </a:lnL>
                    <a:lnR>
                      <a:noFill/>
                    </a:lnR>
                    <a:lnT>
                      <a:noFill/>
                    </a:lnT>
                    <a:lnB>
                      <a:noFill/>
                    </a:lnB>
                    <a:solidFill>
                      <a:schemeClr val="bg2">
                        <a:lumMod val="90000"/>
                      </a:schemeClr>
                    </a:solidFill>
                  </a:tcPr>
                </a:tc>
              </a:tr>
              <a:tr h="858157">
                <a:tc>
                  <a:txBody>
                    <a:bodyPr/>
                    <a:lstStyle/>
                    <a:p>
                      <a:r>
                        <a:rPr lang="ru-RU" sz="1600" b="1"/>
                        <a:t>Мобильные приложения (напр., «Инспектор»)</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Выездные проверки, фотофиксация с геопривязкой, голосовые заметки, чек‑листы.</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Картинка «до/после»: бумажный акт </a:t>
                      </a:r>
                      <a:r>
                        <a:rPr lang="ru-RU" sz="1600" b="1" dirty="0" smtClean="0"/>
                        <a:t> </a:t>
                      </a:r>
                      <a:r>
                        <a:rPr lang="ru-RU" sz="1600" b="1" dirty="0"/>
                        <a:t>цифровой отчёт в приложении.</a:t>
                      </a:r>
                    </a:p>
                  </a:txBody>
                  <a:tcPr marL="42163" marR="42163" marT="21082" marB="21082" anchor="ctr">
                    <a:lnL>
                      <a:noFill/>
                    </a:lnL>
                    <a:lnR>
                      <a:noFill/>
                    </a:lnR>
                    <a:lnT>
                      <a:noFill/>
                    </a:lnT>
                    <a:lnB>
                      <a:noFill/>
                    </a:lnB>
                    <a:solidFill>
                      <a:schemeClr val="bg2">
                        <a:lumMod val="90000"/>
                      </a:schemeClr>
                    </a:solidFill>
                  </a:tcPr>
                </a:tc>
              </a:tr>
            </a:tbl>
          </a:graphicData>
        </a:graphic>
      </p:graphicFrame>
      <p:sp>
        <p:nvSpPr>
          <p:cNvPr id="5" name="Rectangle 1"/>
          <p:cNvSpPr>
            <a:spLocks noChangeArrowheads="1"/>
          </p:cNvSpPr>
          <p:nvPr/>
        </p:nvSpPr>
        <p:spPr bwMode="auto">
          <a:xfrm>
            <a:off x="926123" y="2331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Arial" charset="0"/>
                <a:cs typeface="Arial" charset="0"/>
              </a:rPr>
              <a:t>Ключевые цифровые системы и их назначение</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435570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Контур">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
  <TotalTime>1479</TotalTime>
  <Words>4842</Words>
  <Application>Microsoft Office PowerPoint</Application>
  <PresentationFormat>Произвольный</PresentationFormat>
  <Paragraphs>310</Paragraphs>
  <Slides>65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65</vt:i4>
      </vt:variant>
    </vt:vector>
  </HeadingPairs>
  <TitlesOfParts>
    <vt:vector size="66" baseType="lpstr">
      <vt:lpstr>Контур</vt:lpstr>
      <vt:lpstr>Презентация PowerPoint</vt:lpstr>
      <vt:lpstr>Презентация PowerPoint</vt:lpstr>
      <vt:lpstr>1. ГИС ТОР КНД — это «рабочее место» инспектора. Здесь планируют мероприятия, согласовывают их (в том числе с прокуратурой), заполняют электронные проверочные листы, фиксируют результаты и передают данные в реестры. </vt:lpstr>
      <vt:lpstr>Презентация PowerPoint</vt:lpstr>
      <vt:lpstr>ФГИС ЕРКНМ (Единый реестр контрольных (надзорных) мероприятий) — система, куда вносится информация о каждом мероприятии до его проведения. Это обеспечивает прозрачность: можно отслеживать весь жизненный цикл проверки, учитывать решения инспекторов и жалобы контролируемых лиц.</vt:lpstr>
      <vt:lpstr>Презентация PowerPoint</vt:lpstr>
      <vt:lpstr>Приложение INSPECTOR — инструмент для выездных работ. Оно помогает систематизировать фотофиксацию: инспектор делает снимки объекта, добавляет к ним GPS-координаты, время, голосовые аннотации, а затем формирует фотоотчёт. </vt:lpstr>
      <vt:lpstr>ЕРВК (Единый реестр видов контроля) — служит «справочником» для других систем. В нём собраны описания всех видов контроля, и из него данные подтягиваются в ГИС ТОР КНД и ФГИС ЕРКНМ при заполнении паспортов мероприятий.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Соотношение проверки в рамках прокурорского надзора и в рамках контрольной деятельности органов местного самоуправления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контрольные (надзорные) мероприятия (КНМ) по 248-ФЗ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МоНИторинговая закупка. Её цель — не просто оценить сделку, а направить товар, работу или услугу на экспертизу, испытание или исследование, чтобы проверить их качество и соответствие обязательным требованиям. В ходе могут проводиться осмотр, опрос, инструментальное обследование, истребование документов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Сведения о причинении вреда (ущерба) или об угрозах причинения вреда (ущерба) охраняемым законом ценностям: виды, особенности рассмотрения, принятия решений по итогам рассмотрения.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ПРОЕКТАМИ</dc:title>
  <dc:creator>Professional</dc:creator>
  <cp:lastModifiedBy>User Windows</cp:lastModifiedBy>
  <cp:revision>179</cp:revision>
  <dcterms:created xsi:type="dcterms:W3CDTF">2026-06-20T16:19:11Z</dcterms:created>
  <dcterms:modified xsi:type="dcterms:W3CDTF">2026-07-08T02:52:49Z</dcterms:modified>
</cp:coreProperties>
</file>