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343" r:id="rId2"/>
    <p:sldId id="344" r:id="rId3"/>
    <p:sldId id="345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89" r:id="rId12"/>
    <p:sldId id="390" r:id="rId13"/>
    <p:sldId id="391" r:id="rId14"/>
    <p:sldId id="392" r:id="rId15"/>
    <p:sldId id="393" r:id="rId16"/>
    <p:sldId id="394" r:id="rId17"/>
    <p:sldId id="395" r:id="rId18"/>
    <p:sldId id="396" r:id="rId19"/>
    <p:sldId id="397" r:id="rId20"/>
    <p:sldId id="380" r:id="rId21"/>
    <p:sldId id="38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2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6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6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3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3"/>
            <a:ext cx="512488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3" y="5410201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3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304666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3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419601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56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1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65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134043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26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1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9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8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4" y="3363435"/>
            <a:ext cx="319583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11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0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4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4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56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334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05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1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601"/>
            <a:ext cx="7748591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1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8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8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30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1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42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8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1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1" y="3073399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9"/>
            <a:ext cx="487521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7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0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6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1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6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8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3"/>
            <a:ext cx="3666691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23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2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4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4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7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2" y="5883276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9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957" y="2737603"/>
            <a:ext cx="9905999" cy="1478570"/>
          </a:xfrm>
        </p:spPr>
        <p:txBody>
          <a:bodyPr>
            <a:noAutofit/>
          </a:bodyPr>
          <a:lstStyle/>
          <a:p>
            <a:r>
              <a:rPr lang="ru-RU" sz="6000" dirty="0"/>
              <a:t>Контрольные (надзорные) мероприятия без взаимодействия: виды, особенности проведения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283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464457"/>
            <a:ext cx="10234613" cy="532674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Какие решения принимает контрольный орган по итогам:</a:t>
            </a:r>
          </a:p>
          <a:p>
            <a:r>
              <a:rPr lang="ru-RU" dirty="0" smtClean="0"/>
              <a:t>о </a:t>
            </a:r>
            <a:r>
              <a:rPr lang="ru-RU" dirty="0"/>
              <a:t>проведении внепланового контрольного мероприятия (уже с взаимодействием с контролируемым лицом);</a:t>
            </a:r>
          </a:p>
          <a:p>
            <a:r>
              <a:rPr lang="ru-RU" dirty="0"/>
              <a:t>об объявлении предостережения;</a:t>
            </a:r>
          </a:p>
          <a:p>
            <a:r>
              <a:rPr lang="ru-RU" dirty="0"/>
              <a:t>о выдаче рекомендаций по соблюдению обязательных требований;</a:t>
            </a:r>
          </a:p>
          <a:p>
            <a:r>
              <a:rPr lang="ru-RU" dirty="0"/>
              <a:t>о проведении иных профилактических мероприятий, направленных на снижение рисков причинения вреда. </a:t>
            </a:r>
          </a:p>
          <a:p>
            <a:r>
              <a:rPr lang="ru-RU" dirty="0" smtClean="0"/>
              <a:t>Важное </a:t>
            </a:r>
            <a:r>
              <a:rPr lang="ru-RU" dirty="0"/>
              <a:t>ограничение: по общему правилу (в том числе в соответствии с постановлением Правительства РФ от 10.03.2022 № 336) по итогам таких мероприятий нельзя выдать предписание об устранении нарушений или привлечь лицо к административной ответственности. Исключение возможно, только если право выдать предписание прямо закреплено в федеральном законе о конкретном виде контроля</a:t>
            </a:r>
          </a:p>
        </p:txBody>
      </p:sp>
    </p:spTree>
    <p:extLst>
      <p:ext uri="{BB962C8B-B14F-4D97-AF65-F5344CB8AC3E}">
        <p14:creationId xmlns:p14="http://schemas.microsoft.com/office/powerpoint/2010/main" val="1198464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714" y="406400"/>
            <a:ext cx="10321699" cy="538480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Кейс: выездное обследование без взаимодействия — земельный контроль</a:t>
            </a:r>
          </a:p>
          <a:p>
            <a:r>
              <a:rPr lang="ru-RU" b="1" dirty="0"/>
              <a:t>Ситуация.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Муниципальный инспектор отдела земельного контроля администрации города получил сигнал: в ГИС ЖКХ и на публичной кадастровой карте видно, что на земельном участке с разрешённым использованием «для индивидуального жилищного строительства» фактически размещён нестационарный торговый объект (павильон). Кроме того, по данным </a:t>
            </a:r>
            <a:r>
              <a:rPr lang="ru-RU" dirty="0" err="1"/>
              <a:t>Росреестра</a:t>
            </a:r>
            <a:r>
              <a:rPr lang="ru-RU" dirty="0"/>
              <a:t>, площадь фактически используемой территории превышает площадь участка, зафиксированную в ЕГРН (возможный </a:t>
            </a:r>
            <a:r>
              <a:rPr lang="ru-RU" dirty="0" err="1"/>
              <a:t>самозахват</a:t>
            </a:r>
            <a:r>
              <a:rPr lang="ru-RU" dirty="0"/>
              <a:t>).</a:t>
            </a:r>
          </a:p>
          <a:p>
            <a:r>
              <a:rPr lang="ru-RU" dirty="0"/>
              <a:t>На основании этих сведений руководитель отдела выдал инспектору </a:t>
            </a:r>
            <a:r>
              <a:rPr lang="ru-RU" b="1" dirty="0"/>
              <a:t>задание</a:t>
            </a:r>
            <a:r>
              <a:rPr lang="ru-RU" dirty="0"/>
              <a:t> на проведение выездного обследования без взаимодействия с собственником. Инспектор выехал на место в рабочее время, провёл осмотр общедоступной территории, сделал </a:t>
            </a:r>
            <a:r>
              <a:rPr lang="ru-RU" dirty="0" err="1"/>
              <a:t>фотофиксацию</a:t>
            </a:r>
            <a:r>
              <a:rPr lang="ru-RU" dirty="0"/>
              <a:t> (с </a:t>
            </a:r>
            <a:r>
              <a:rPr lang="ru-RU" dirty="0" err="1"/>
              <a:t>геопривязкой</a:t>
            </a:r>
            <a:r>
              <a:rPr lang="ru-RU" dirty="0"/>
              <a:t> и временем), зафиксировал координаты павильона и замеры рулеткой (по внешним границам, без захода на участок и без контакта с владельцем).</a:t>
            </a:r>
          </a:p>
          <a:p>
            <a:r>
              <a:rPr lang="ru-RU" dirty="0"/>
              <a:t>По результатам осмотра инспектор составил </a:t>
            </a:r>
            <a:r>
              <a:rPr lang="ru-RU" b="1" dirty="0"/>
              <a:t>акт выездного обследования</a:t>
            </a:r>
            <a:r>
              <a:rPr lang="ru-RU" dirty="0"/>
              <a:t>, приложил фотоматериалы и направил акт в ЕРКНМ. В акте указано: признаки использования земли не по целевому назначению и признаки самовольного занятия земли.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27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5714" y="522514"/>
            <a:ext cx="10321699" cy="597988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1.Какие основания позволили провести мероприятие без взаимодействия?</a:t>
            </a:r>
          </a:p>
          <a:p>
            <a:r>
              <a:rPr lang="ru-RU" dirty="0" smtClean="0"/>
              <a:t>2.Почему это именно выездное обследование, а не наблюдение (мониторинг безопасности)?</a:t>
            </a:r>
          </a:p>
          <a:p>
            <a:r>
              <a:rPr lang="ru-RU" dirty="0" smtClean="0"/>
              <a:t>3.Допустимы ли </a:t>
            </a:r>
            <a:r>
              <a:rPr lang="ru-RU" dirty="0" err="1" smtClean="0"/>
              <a:t>фотофиксация</a:t>
            </a:r>
            <a:r>
              <a:rPr lang="ru-RU" dirty="0" smtClean="0"/>
              <a:t> и замеры без согласия и участия собственника?</a:t>
            </a:r>
          </a:p>
          <a:p>
            <a:r>
              <a:rPr lang="ru-RU" dirty="0" smtClean="0"/>
              <a:t>4.Можно ли по итогам этого обследования сразу выдать предписание об устранении нарушений и оштрафовать собственника?</a:t>
            </a:r>
          </a:p>
          <a:p>
            <a:r>
              <a:rPr lang="ru-RU" dirty="0" smtClean="0"/>
              <a:t>5.Как правильно оформить акт выездного обследования и куда его </a:t>
            </a:r>
            <a:r>
              <a:rPr lang="ru-RU" dirty="0"/>
              <a:t>направить? </a:t>
            </a:r>
            <a:endParaRPr lang="ru-RU" dirty="0" smtClean="0"/>
          </a:p>
          <a:p>
            <a:r>
              <a:rPr lang="ru-RU" dirty="0" smtClean="0"/>
              <a:t>6.Какой </a:t>
            </a:r>
            <a:r>
              <a:rPr lang="ru-RU" dirty="0"/>
              <a:t>следующий шаг контрольного органа, если факты подтвердились? </a:t>
            </a:r>
            <a:endParaRPr lang="ru-RU" dirty="0" smtClean="0"/>
          </a:p>
          <a:p>
            <a:r>
              <a:rPr lang="ru-RU" dirty="0" smtClean="0"/>
              <a:t>7.Что </a:t>
            </a:r>
            <a:r>
              <a:rPr lang="ru-RU" dirty="0"/>
              <a:t>делать, если собственник заявит, что «ничего не получал» и «не знал про акт»? </a:t>
            </a:r>
            <a:endParaRPr lang="ru-RU" dirty="0" smtClean="0"/>
          </a:p>
          <a:p>
            <a:r>
              <a:rPr lang="ru-RU" dirty="0" smtClean="0"/>
              <a:t>8.Каковы </a:t>
            </a:r>
            <a:r>
              <a:rPr lang="ru-RU" dirty="0"/>
              <a:t>ограничения по срокам и месту при проведении выездного обследования?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377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086" y="217714"/>
            <a:ext cx="10958285" cy="5573487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-apple-system"/>
              </a:rPr>
              <a:t>Изменения вступили </a:t>
            </a:r>
            <a:r>
              <a:rPr lang="ru-RU" sz="1400" dirty="0">
                <a:latin typeface="-apple-system"/>
              </a:rPr>
              <a:t>в силу в конце 2024 — начале 2025 года благодаря Федеральному закону от 28.12.2024 № 540-ФЗ, который внёс правки в </a:t>
            </a:r>
            <a:r>
              <a:rPr lang="ru-RU" sz="1400" dirty="0" smtClean="0">
                <a:latin typeface="-apple-system"/>
              </a:rPr>
              <a:t>248-ФЗ</a:t>
            </a:r>
            <a:endParaRPr lang="ru-RU" sz="1400" dirty="0">
              <a:latin typeface="-apple-system"/>
            </a:endParaRPr>
          </a:p>
          <a:p>
            <a:pPr algn="just">
              <a:buFont typeface="Arial"/>
              <a:buChar char="•"/>
            </a:pPr>
            <a:r>
              <a:rPr lang="ru-RU" sz="1400" b="1" dirty="0">
                <a:latin typeface="-apple-system"/>
              </a:rPr>
              <a:t>Более гибкий риск-ориентированный подход.</a:t>
            </a:r>
            <a:r>
              <a:rPr lang="ru-RU" sz="1400" dirty="0">
                <a:latin typeface="-apple-system"/>
              </a:rPr>
              <a:t> При отнесении объекта контроля к категории риска теперь учитывают дополнительные факторы: отсутствие нарушений по результатам обязательных профилактических визитов или других контрольных мероприятий за определённый период, а также публичную оценку уровня соблюдения обязательных требований (если такая оценка предусмотрена положением о конкретном виде контроля). Это делает планирование более адресным. </a:t>
            </a:r>
            <a:r>
              <a:rPr lang="ru-RU" sz="1400" dirty="0" smtClean="0">
                <a:latin typeface="-apple-system"/>
              </a:rPr>
              <a:t>i</a:t>
            </a:r>
            <a:endParaRPr lang="ru-RU" sz="1400" dirty="0">
              <a:latin typeface="-apple-system"/>
            </a:endParaRPr>
          </a:p>
          <a:p>
            <a:pPr algn="just">
              <a:buFont typeface="Arial"/>
              <a:buChar char="•"/>
            </a:pPr>
            <a:r>
              <a:rPr lang="ru-RU" sz="1400" b="1" dirty="0">
                <a:latin typeface="-apple-system"/>
              </a:rPr>
              <a:t>Чёткая периодичность с возможностью замены.</a:t>
            </a:r>
            <a:r>
              <a:rPr lang="ru-RU" sz="1400" dirty="0">
                <a:latin typeface="-apple-system"/>
              </a:rPr>
              <a:t> Закон закрепил конкретные рамки: для объектов чрезвычайно высокого риска — не менее одной, но не более двух плановых проверок в год; для высокого риска — одна плановая проверка в два года </a:t>
            </a:r>
            <a:r>
              <a:rPr lang="ru-RU" sz="1400" b="1" dirty="0">
                <a:latin typeface="-apple-system"/>
              </a:rPr>
              <a:t>либо</a:t>
            </a:r>
            <a:r>
              <a:rPr lang="ru-RU" sz="1400" dirty="0">
                <a:latin typeface="-apple-system"/>
              </a:rPr>
              <a:t> один обязательный профилактический визит в год. Важное новшество: контрольный орган вправе заменить плановую проверку обязательным профилактическим визитом. Для объектов значительного, среднего или умеренного риска периодичность обязательных профилактических визитов определяется Правительством РФ. При этом положением о виде контроля могут устанавливаться и сокращённые сроки проведения мероприятий, а также особенности их содержания (объём документов, виды обследований, экспертиз). </a:t>
            </a:r>
            <a:r>
              <a:rPr lang="ru-RU" sz="1400" dirty="0" smtClean="0">
                <a:latin typeface="-apple-system"/>
              </a:rPr>
              <a:t>i</a:t>
            </a:r>
            <a:endParaRPr lang="ru-RU" sz="1400" dirty="0">
              <a:latin typeface="-apple-system"/>
            </a:endParaRPr>
          </a:p>
          <a:p>
            <a:pPr algn="just">
              <a:buFont typeface="Arial"/>
              <a:buChar char="•"/>
            </a:pPr>
            <a:r>
              <a:rPr lang="ru-RU" sz="1400" b="1" dirty="0" err="1">
                <a:latin typeface="-apple-system"/>
              </a:rPr>
              <a:t>Цифровизация</a:t>
            </a:r>
            <a:r>
              <a:rPr lang="ru-RU" sz="1400" b="1" dirty="0">
                <a:latin typeface="-apple-system"/>
              </a:rPr>
              <a:t> и прозрачность.</a:t>
            </a:r>
            <a:r>
              <a:rPr lang="ru-RU" sz="1400" dirty="0">
                <a:latin typeface="-apple-system"/>
              </a:rPr>
              <a:t> Плановые контрольные мероприятия теперь в обязательном порядке формируются и учитываются в Едином реестре контрольных (надзорных) мероприятий (ЕРКНМ). Это повышает прозрачность: контролируемые лица могут отслеживать запланированные проверки в реестре</a:t>
            </a:r>
            <a:r>
              <a:rPr lang="ru-RU" sz="1400" dirty="0" smtClean="0">
                <a:latin typeface="-apple-system"/>
              </a:rPr>
              <a:t>.</a:t>
            </a:r>
            <a:endParaRPr lang="ru-RU" sz="1400" dirty="0">
              <a:latin typeface="-apple-system"/>
            </a:endParaRPr>
          </a:p>
          <a:p>
            <a:pPr algn="just">
              <a:buFont typeface="Arial"/>
              <a:buChar char="•"/>
            </a:pPr>
            <a:r>
              <a:rPr lang="ru-RU" sz="1400" b="1" dirty="0">
                <a:latin typeface="-apple-system"/>
              </a:rPr>
              <a:t>Защита от необоснованных решений.</a:t>
            </a:r>
            <a:r>
              <a:rPr lang="ru-RU" sz="1400" dirty="0">
                <a:latin typeface="-apple-system"/>
              </a:rPr>
              <a:t> В закон добавили норму, которая прямо запрещает контролёрам принимать и оформлять необоснованные решения — в частности, выдавать предписания об устранении нарушений без достаточных на то оснований. </a:t>
            </a:r>
          </a:p>
          <a:p>
            <a:pPr algn="just"/>
            <a:r>
              <a:rPr lang="ru-RU" sz="1400" dirty="0">
                <a:latin typeface="-apple-system"/>
              </a:rPr>
              <a:t>На практике эти изменения означают, что планирование проверок стало более обоснованным (с опорой на реальные индикаторы риска), появилась полезная альтернатива в виде профилактических визитов, а вся процедура стала прозрачнее благодаря ЕРКНМ.</a:t>
            </a:r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31817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03200"/>
            <a:ext cx="11684000" cy="5588001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Формирование и согласование плана проверок</a:t>
            </a:r>
            <a:endParaRPr lang="ru-RU" sz="1800" dirty="0"/>
          </a:p>
          <a:p>
            <a:pPr algn="just"/>
            <a:r>
              <a:rPr lang="ru-RU" sz="1800" dirty="0"/>
              <a:t>Всё начинается с анализа рисков. Контрольный орган отбирает объекты для включения в план, опираясь на категорию риска каждого объекта. При этом сейчас закон учитывает не только сам уровень риска, но и дополнительные факторы: например, если по итогам обязательных профилактических визитов нарушений не было или у объекта есть публичная оценка уровня соблюдения требований (если это предусмотрено положением о виде контроля). </a:t>
            </a:r>
          </a:p>
          <a:p>
            <a:pPr algn="just"/>
            <a:r>
              <a:rPr lang="ru-RU" sz="1800" dirty="0" smtClean="0"/>
              <a:t>Далее </a:t>
            </a:r>
            <a:r>
              <a:rPr lang="ru-RU" sz="1800" dirty="0"/>
              <a:t>для каждого отобранного объекта определяют:</a:t>
            </a:r>
          </a:p>
          <a:p>
            <a:pPr algn="just"/>
            <a:r>
              <a:rPr lang="ru-RU" sz="1800" dirty="0" smtClean="0"/>
              <a:t>вид </a:t>
            </a:r>
            <a:r>
              <a:rPr lang="ru-RU" sz="1800" dirty="0"/>
              <a:t>контрольного (надзорного) мероприятия (выездная проверка, инспекционный визит, документарная проверка и т.п.);</a:t>
            </a:r>
          </a:p>
          <a:p>
            <a:pPr algn="just"/>
            <a:r>
              <a:rPr lang="ru-RU" sz="1800" dirty="0"/>
              <a:t>период проведения;</a:t>
            </a:r>
          </a:p>
          <a:p>
            <a:pPr algn="just"/>
            <a:r>
              <a:rPr lang="ru-RU" sz="1800" dirty="0"/>
              <a:t>основание для проверки (какие индикаторы риска сработали);</a:t>
            </a:r>
          </a:p>
          <a:p>
            <a:pPr algn="just"/>
            <a:r>
              <a:rPr lang="ru-RU" sz="1800" dirty="0"/>
              <a:t>сведения о контролируемом лице (ИНН, наименование, адрес). </a:t>
            </a:r>
          </a:p>
          <a:p>
            <a:pPr algn="just"/>
            <a:r>
              <a:rPr lang="ru-RU" sz="1800" dirty="0"/>
              <a:t>Ключевой момент: весь процесс идёт в цифровом виде. План формируют в машиночитаемом формате в Едином реестре контрольных (надзорных) мероприятий (ЕРКНМ). Это обеспечивает прозрачность и позволяет в дальнейшем легко вносить корректировки. Также в ЕРКНМ можно планировать совместные мероприятия с другими контрольными органами — такие проверки включаются в план как отдельные пункты</a:t>
            </a:r>
          </a:p>
        </p:txBody>
      </p:sp>
    </p:spTree>
    <p:extLst>
      <p:ext uri="{BB962C8B-B14F-4D97-AF65-F5344CB8AC3E}">
        <p14:creationId xmlns:p14="http://schemas.microsoft.com/office/powerpoint/2010/main" val="3552606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200" y="319314"/>
            <a:ext cx="10336213" cy="547188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Согласование</a:t>
            </a:r>
          </a:p>
          <a:p>
            <a:r>
              <a:rPr lang="ru-RU" dirty="0"/>
              <a:t>После того как проект ежегодного плана готов, его нужно согласовать с органами прокуратуры. </a:t>
            </a:r>
          </a:p>
          <a:p>
            <a:r>
              <a:rPr lang="ru-RU" dirty="0" smtClean="0"/>
              <a:t>Срок</a:t>
            </a:r>
            <a:r>
              <a:rPr lang="ru-RU" dirty="0"/>
              <a:t>. Проект размещают в ЕРКНМ до 1 октября года, предшествующего году проведения проверок. </a:t>
            </a:r>
          </a:p>
          <a:p>
            <a:r>
              <a:rPr lang="ru-RU" dirty="0" smtClean="0"/>
              <a:t>Как </a:t>
            </a:r>
            <a:r>
              <a:rPr lang="ru-RU" dirty="0"/>
              <a:t>проходит. Прокуратура рассматривает проект: проверяет, законно ли включены объекты, полны и достоверны ли сведения о мероприятиях. Если есть замечания (например, какой-то объект не должен был попасть в план), прокурор направляет свои предложения. </a:t>
            </a:r>
          </a:p>
          <a:p>
            <a:r>
              <a:rPr lang="ru-RU" dirty="0" smtClean="0"/>
              <a:t>Доработка</a:t>
            </a:r>
            <a:r>
              <a:rPr lang="ru-RU" dirty="0"/>
              <a:t>. Контрольный орган учитывает предложения прокуратуры и при необходимости корректирует проект. </a:t>
            </a:r>
          </a:p>
          <a:p>
            <a:r>
              <a:rPr lang="ru-RU" dirty="0"/>
              <a:t>Утверждение. После учёта замечаний уполномоченные должностные лица утверждают план в ЕРКНМ до 15 декабря года, предшествующего году реализации. Утверждение тоже происходит в машиночитаемом формате с использованием усиленной квалифицированной электронной подписи. </a:t>
            </a:r>
          </a:p>
          <a:p>
            <a:r>
              <a:rPr lang="ru-RU" dirty="0" smtClean="0"/>
              <a:t>Публикация</a:t>
            </a:r>
            <a:r>
              <a:rPr lang="ru-RU" dirty="0"/>
              <a:t>. В течение 5 рабочих дней после утверждения план размещают на официальных сайтах контрольного органа</a:t>
            </a:r>
          </a:p>
        </p:txBody>
      </p:sp>
    </p:spTree>
    <p:extLst>
      <p:ext uri="{BB962C8B-B14F-4D97-AF65-F5344CB8AC3E}">
        <p14:creationId xmlns:p14="http://schemas.microsoft.com/office/powerpoint/2010/main" val="4158959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630" y="522514"/>
            <a:ext cx="10408784" cy="5268687"/>
          </a:xfrm>
        </p:spPr>
        <p:txBody>
          <a:bodyPr>
            <a:normAutofit/>
          </a:bodyPr>
          <a:lstStyle/>
          <a:p>
            <a:r>
              <a:rPr lang="ru-RU" b="1" dirty="0">
                <a:latin typeface="-apple-system"/>
              </a:rPr>
              <a:t>Что ещё важно</a:t>
            </a:r>
          </a:p>
          <a:p>
            <a:pPr>
              <a:buFont typeface="Arial"/>
              <a:buChar char="•"/>
            </a:pPr>
            <a:r>
              <a:rPr lang="ru-RU" b="1" dirty="0">
                <a:latin typeface="-apple-system"/>
              </a:rPr>
              <a:t>Корректировки.</a:t>
            </a:r>
            <a:r>
              <a:rPr lang="ru-RU" dirty="0">
                <a:latin typeface="-apple-system"/>
              </a:rPr>
              <a:t> Даже после утверждения в план можно вносить изменения (добавлять или исключать мероприятия) — для этого тоже используют ЕРКНМ. </a:t>
            </a:r>
          </a:p>
          <a:p>
            <a:pPr>
              <a:buFont typeface="Arial"/>
              <a:buChar char="•"/>
            </a:pPr>
            <a:r>
              <a:rPr lang="ru-RU" b="1" dirty="0">
                <a:latin typeface="-apple-system"/>
              </a:rPr>
              <a:t>Цель всего процесса</a:t>
            </a:r>
            <a:r>
              <a:rPr lang="ru-RU" dirty="0">
                <a:latin typeface="-apple-system"/>
              </a:rPr>
              <a:t> — сделать планирование адресным (сосредоточить ресурсы на самых рискованных объектах) и одновременно обеспечить контроль за законностью самих проверок.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163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8286" y="435429"/>
            <a:ext cx="10249127" cy="5355772"/>
          </a:xfrm>
        </p:spPr>
        <p:txBody>
          <a:bodyPr>
            <a:normAutofit/>
          </a:bodyPr>
          <a:lstStyle/>
          <a:p>
            <a:r>
              <a:rPr lang="ru-RU" b="1" dirty="0">
                <a:latin typeface="-apple-system"/>
              </a:rPr>
              <a:t>Кейс: «План на 2027 год: от черновика до утверждения»</a:t>
            </a:r>
          </a:p>
          <a:p>
            <a:r>
              <a:rPr lang="ru-RU" b="1" dirty="0">
                <a:latin typeface="-apple-system"/>
              </a:rPr>
              <a:t>Ситуация.</a:t>
            </a:r>
            <a:r>
              <a:rPr lang="ru-RU" dirty="0">
                <a:latin typeface="-apple-system"/>
              </a:rPr>
              <a:t> Вы работаете инспектором в территориальном органе государственного контроля. Вам поручили помочь сформировать проект ежегодного плана проверок на 2027 год. В черновик включили несколько объектов. Вскоре проект разместили в ЕРКНМ для согласования с прокуратурой. Через пару недель пришли замечания. Ваша задача — разобрать ситуацию и принять верные решения.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8442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314" y="624114"/>
            <a:ext cx="10220099" cy="516708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atin typeface="-apple-system"/>
              </a:rPr>
              <a:t>Задание 1. Анализ черновика</a:t>
            </a:r>
          </a:p>
          <a:p>
            <a:r>
              <a:rPr lang="ru-RU" dirty="0">
                <a:latin typeface="-apple-system"/>
              </a:rPr>
              <a:t>В проект попали следующие объекты. Найдите в этом списке потенциальные риски, из-за которых прокуратура может вынести замечание, и предложите, как их устранить: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Объект А: высокое значение категории риска, но в последние два года по результатам внеплановых проверок нарушений не выявлялось.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Объект Б: среднее значение категории риска, при этом есть публичная оценка уровня соблюдения обязательных требований (организация получила высокую оценку в открытом рейтинге).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Объект В: низкое значение категории риска, но недавно поступило несколько жалоб от граждан на нарушения в его деятельности.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Объект Г: планируется совместная проверка с другим контрольным органом, но в проекте не прописаны чёткие разделы ответственности каждого участника.</a:t>
            </a:r>
          </a:p>
          <a:p>
            <a:r>
              <a:rPr lang="ru-RU" b="1" dirty="0">
                <a:latin typeface="-apple-system"/>
              </a:rPr>
              <a:t>Обсуждение.</a:t>
            </a:r>
            <a:r>
              <a:rPr lang="ru-RU" dirty="0">
                <a:latin typeface="-apple-system"/>
              </a:rPr>
              <a:t> </a:t>
            </a:r>
            <a:r>
              <a:rPr lang="ru-RU" dirty="0" smtClean="0">
                <a:latin typeface="-apple-system"/>
              </a:rPr>
              <a:t>Какие </a:t>
            </a:r>
            <a:r>
              <a:rPr lang="ru-RU" dirty="0">
                <a:latin typeface="-apple-system"/>
              </a:rPr>
              <a:t>нормы закона или Правила (Постановление № 2428) здесь нарушены</a:t>
            </a:r>
            <a:r>
              <a:rPr lang="ru-RU" dirty="0" smtClean="0">
                <a:latin typeface="-apple-system"/>
              </a:rPr>
              <a:t>?</a:t>
            </a:r>
          </a:p>
          <a:p>
            <a:r>
              <a:rPr lang="ru-RU" dirty="0" smtClean="0">
                <a:latin typeface="-apple-system"/>
              </a:rPr>
              <a:t> </a:t>
            </a:r>
            <a:r>
              <a:rPr lang="ru-RU" dirty="0">
                <a:latin typeface="-apple-system"/>
              </a:rPr>
              <a:t>Как скорректировать описания объектов в плане, чтобы снизить риск замечаний?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910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144" y="304800"/>
            <a:ext cx="10394270" cy="548640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atin typeface="-apple-system"/>
              </a:rPr>
              <a:t>Задание 2. Работа с замечаниями прокуратуры</a:t>
            </a:r>
          </a:p>
          <a:p>
            <a:r>
              <a:rPr lang="ru-RU" dirty="0">
                <a:latin typeface="-apple-system"/>
              </a:rPr>
              <a:t>Прокуратура направила замечания в ЕРКНМ. В одном из пунктов указано: «По объекту В основание для включения в план не подтверждено — отсутствуют материалы официальной проверки, только жалобы». В другом: «По объекту Г не распределены зоны ответственности при совместной проверке».</a:t>
            </a:r>
          </a:p>
          <a:p>
            <a:r>
              <a:rPr lang="ru-RU" b="1" dirty="0">
                <a:latin typeface="-apple-system"/>
              </a:rPr>
              <a:t>Что должен сделать инспектор?</a:t>
            </a:r>
            <a:endParaRPr lang="ru-RU" dirty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Как документально подтвердить основание для объекта В (какие запросы направить, какие акты запросить)?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Как доработать раздел по объекту Г, чтобы замечание сняли?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В какой срок после получения замечаний нужно внести правки? (Подсказка: по Правилам — до 20 ноября года, предшествующего году реализации плана). base.garant.ru +1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Можно ли обжаловать замечание прокуратуры? Если да, то кому и как это влияет на учёт замечания?</a:t>
            </a:r>
          </a:p>
          <a:p>
            <a:r>
              <a:rPr lang="ru-RU" b="1" dirty="0">
                <a:latin typeface="-apple-system"/>
              </a:rPr>
              <a:t>Обсуждение.</a:t>
            </a:r>
            <a:r>
              <a:rPr lang="ru-RU" dirty="0">
                <a:latin typeface="-apple-system"/>
              </a:rPr>
              <a:t> Продумайте пошаговый алгоритм действий инспектора в системе ЕРКНМ: от открытия замечания до отправки исправленного варианта.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404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77371"/>
            <a:ext cx="10437813" cy="541383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-apple-system"/>
              </a:rPr>
              <a:t> Всё это закреплено в </a:t>
            </a:r>
            <a:r>
              <a:rPr lang="ru-RU" b="1" dirty="0">
                <a:latin typeface="-apple-system"/>
              </a:rPr>
              <a:t>248-ФЗ</a:t>
            </a:r>
            <a:r>
              <a:rPr lang="ru-RU" dirty="0">
                <a:latin typeface="-apple-system"/>
              </a:rPr>
              <a:t> (в частности, в ст. 56, 74, 75</a:t>
            </a:r>
            <a:r>
              <a:rPr lang="ru-RU" dirty="0" smtClean="0">
                <a:latin typeface="-apple-system"/>
              </a:rPr>
              <a:t>).</a:t>
            </a:r>
          </a:p>
          <a:p>
            <a:r>
              <a:rPr lang="ru-RU" b="1" dirty="0" err="1" smtClean="0">
                <a:latin typeface="-apple-system"/>
              </a:rPr>
              <a:t>ВИды</a:t>
            </a:r>
            <a:endParaRPr lang="ru-RU" b="1" dirty="0">
              <a:latin typeface="-apple-system"/>
            </a:endParaRPr>
          </a:p>
          <a:p>
            <a:r>
              <a:rPr lang="ru-RU" dirty="0">
                <a:latin typeface="-apple-system"/>
              </a:rPr>
              <a:t>Закон выделяет два вида таких мероприятий: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-apple-system"/>
              </a:rPr>
              <a:t>Наблюдение за соблюдением обязательных требований</a:t>
            </a:r>
            <a:r>
              <a:rPr lang="ru-RU" dirty="0">
                <a:latin typeface="-apple-system"/>
              </a:rPr>
              <a:t> (его ещё называют </a:t>
            </a:r>
            <a:r>
              <a:rPr lang="ru-RU" b="1" dirty="0">
                <a:latin typeface="-apple-system"/>
              </a:rPr>
              <a:t>мониторингом безопасности</a:t>
            </a:r>
            <a:r>
              <a:rPr lang="ru-RU" dirty="0">
                <a:latin typeface="-apple-system"/>
              </a:rPr>
              <a:t>). Суть в том, что инспектор собирает и анализирует данные об объекте контроля. Откуда берутся данные? Из разных источников: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-apple-system"/>
              </a:rPr>
              <a:t>информация, которая уже есть у самого контрольного органа;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-apple-system"/>
              </a:rPr>
              <a:t>сведения, которые контролируемое лицо предоставляет в рамках исполнения требований;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-apple-system"/>
              </a:rPr>
              <a:t>данные из государственных и муниципальных информационных систем;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-apple-system"/>
              </a:rPr>
              <a:t>информация из интернета и других общедоступных источников;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-apple-system"/>
              </a:rPr>
              <a:t>данные от технических средств, которые работают в автоматическом режиме и фиксируют правонарушения (фото-, видеозапись)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051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886" y="638629"/>
            <a:ext cx="10147527" cy="515257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Задание 3. Корректировки в утверждённом плане</a:t>
            </a:r>
          </a:p>
          <a:p>
            <a:r>
              <a:rPr lang="ru-RU" dirty="0"/>
              <a:t>План утвердили, но через пару месяцев возникла новая ситуация: по объекту А выявили серьёзный индикатор риска (например, сбой в работе критически важного оборудования). Инспектор предлагает добавить внеплановую корректировку — включить объект в план раньше срока.</a:t>
            </a:r>
          </a:p>
          <a:p>
            <a:r>
              <a:rPr lang="ru-RU" dirty="0" smtClean="0"/>
              <a:t>Вопросы </a:t>
            </a:r>
            <a:r>
              <a:rPr lang="ru-RU" dirty="0"/>
              <a:t>для обсуждения:</a:t>
            </a:r>
          </a:p>
          <a:p>
            <a:r>
              <a:rPr lang="ru-RU" dirty="0" smtClean="0"/>
              <a:t>Можно </a:t>
            </a:r>
            <a:r>
              <a:rPr lang="ru-RU" dirty="0"/>
              <a:t>ли вносить изменения в уже утверждённый план?</a:t>
            </a:r>
          </a:p>
          <a:p>
            <a:r>
              <a:rPr lang="ru-RU" dirty="0"/>
              <a:t>Нужно ли снова проходить процедуру согласования с прокуратурой для этого дополнения?</a:t>
            </a:r>
          </a:p>
          <a:p>
            <a:r>
              <a:rPr lang="ru-RU" dirty="0"/>
              <a:t>Какие формальные шаги нужно сделать в ЕРКНМ?</a:t>
            </a:r>
          </a:p>
        </p:txBody>
      </p:sp>
    </p:spTree>
    <p:extLst>
      <p:ext uri="{BB962C8B-B14F-4D97-AF65-F5344CB8AC3E}">
        <p14:creationId xmlns:p14="http://schemas.microsoft.com/office/powerpoint/2010/main" val="3916273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0230" y="537029"/>
            <a:ext cx="10307184" cy="5254172"/>
          </a:xfrm>
        </p:spPr>
        <p:txBody>
          <a:bodyPr>
            <a:noAutofit/>
          </a:bodyPr>
          <a:lstStyle/>
          <a:p>
            <a:pPr algn="just"/>
            <a:r>
              <a:rPr lang="ru-RU" sz="3600" dirty="0"/>
              <a:t>Задание 4. Типичные ошибки</a:t>
            </a:r>
          </a:p>
          <a:p>
            <a:pPr algn="just"/>
            <a:r>
              <a:rPr lang="ru-RU" sz="3600" dirty="0"/>
              <a:t>Выпишите 2–3 распространённые ошибки, которые инспекторы допускают на этапе формирования плана (например, при обосновании выбора объекта или указании вида мероприятия). Для каждой ошибки предложите правило, как её избежать.</a:t>
            </a:r>
          </a:p>
        </p:txBody>
      </p:sp>
    </p:spTree>
    <p:extLst>
      <p:ext uri="{BB962C8B-B14F-4D97-AF65-F5344CB8AC3E}">
        <p14:creationId xmlns:p14="http://schemas.microsoft.com/office/powerpoint/2010/main" val="4235377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04800"/>
            <a:ext cx="10437813" cy="5486401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-apple-system"/>
              </a:rPr>
              <a:t>Выездное обследование.</a:t>
            </a:r>
            <a:r>
              <a:rPr lang="ru-RU" dirty="0">
                <a:latin typeface="-apple-system"/>
              </a:rPr>
              <a:t> Его проводят, чтобы оценить, как контролируемое лицо соблюдает обязательные требования, — по месту нахождения организации, её филиала, места деятельности гражданина или объекта контроля. Ключевая особенность: </a:t>
            </a:r>
            <a:r>
              <a:rPr lang="ru-RU" b="1" dirty="0">
                <a:latin typeface="-apple-system"/>
              </a:rPr>
              <a:t>прямого взаимодействия с контролируемым лицом нет</a:t>
            </a:r>
            <a:r>
              <a:rPr lang="ru-RU" dirty="0">
                <a:latin typeface="-apple-system"/>
              </a:rPr>
              <a:t>. При этом на общедоступных (открытых для посещения неограниченным кругом лиц) производственных объектах инспектор вправе проводить отдельные действия: осмотр, отбор проб, инструментальное обследование (с видеозаписью), испытание, экспертизу.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909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114" y="391886"/>
            <a:ext cx="10423299" cy="539931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-apple-system"/>
              </a:rPr>
              <a:t>Особенности проведения</a:t>
            </a:r>
          </a:p>
          <a:p>
            <a:pPr>
              <a:buFont typeface="Arial"/>
              <a:buChar char="•"/>
            </a:pPr>
            <a:r>
              <a:rPr lang="ru-RU" b="1" dirty="0" smtClean="0">
                <a:latin typeface="-apple-system"/>
              </a:rPr>
              <a:t>Основание</a:t>
            </a:r>
            <a:r>
              <a:rPr lang="ru-RU" b="1" dirty="0">
                <a:latin typeface="-apple-system"/>
              </a:rPr>
              <a:t>.</a:t>
            </a:r>
            <a:r>
              <a:rPr lang="ru-RU" dirty="0">
                <a:latin typeface="-apple-system"/>
              </a:rPr>
              <a:t> Проводятся на основании заданий уполномоченных должностных лиц контрольного органа (в том числе заданий из планов работы</a:t>
            </a:r>
            <a:r>
              <a:rPr lang="ru-RU" dirty="0" smtClean="0">
                <a:latin typeface="-apple-system"/>
              </a:rPr>
              <a:t>).</a:t>
            </a:r>
            <a:endParaRPr lang="ru-RU" dirty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b="1" dirty="0">
                <a:latin typeface="-apple-system"/>
              </a:rPr>
              <a:t>Информирование.</a:t>
            </a:r>
            <a:r>
              <a:rPr lang="ru-RU" dirty="0">
                <a:latin typeface="-apple-system"/>
              </a:rPr>
              <a:t> Контролируемое лицо </a:t>
            </a:r>
            <a:r>
              <a:rPr lang="ru-RU" b="1" dirty="0">
                <a:latin typeface="-apple-system"/>
              </a:rPr>
              <a:t>не уведомляют</a:t>
            </a:r>
            <a:r>
              <a:rPr lang="ru-RU" dirty="0">
                <a:latin typeface="-apple-system"/>
              </a:rPr>
              <a:t> о проведении такого мероприятия. </a:t>
            </a:r>
            <a:endParaRPr lang="ru-RU" dirty="0" smtClean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b="1" dirty="0" smtClean="0">
                <a:latin typeface="-apple-system"/>
              </a:rPr>
              <a:t>Согласование</a:t>
            </a:r>
            <a:r>
              <a:rPr lang="ru-RU" b="1" dirty="0">
                <a:latin typeface="-apple-system"/>
              </a:rPr>
              <a:t>.</a:t>
            </a:r>
            <a:r>
              <a:rPr lang="ru-RU" dirty="0">
                <a:latin typeface="-apple-system"/>
              </a:rPr>
              <a:t> Не требуется согласование с органами прокуратуры. otradnoe.su +1</a:t>
            </a:r>
          </a:p>
          <a:p>
            <a:pPr>
              <a:buFont typeface="Arial"/>
              <a:buChar char="•"/>
            </a:pPr>
            <a:r>
              <a:rPr lang="ru-RU" b="1" dirty="0">
                <a:latin typeface="-apple-system"/>
              </a:rPr>
              <a:t>Фиксация.</a:t>
            </a:r>
            <a:r>
              <a:rPr lang="ru-RU" dirty="0">
                <a:latin typeface="-apple-system"/>
              </a:rPr>
              <a:t> По итогам составляется акт, который затем направляют контролируемому лицу (ч. 2 ст. 88 248-ФЗ). </a:t>
            </a:r>
            <a:endParaRPr lang="ru-RU" dirty="0" smtClean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b="1" dirty="0" smtClean="0">
                <a:latin typeface="-apple-system"/>
              </a:rPr>
              <a:t>Важное </a:t>
            </a:r>
            <a:r>
              <a:rPr lang="ru-RU" b="1" dirty="0">
                <a:latin typeface="-apple-system"/>
              </a:rPr>
              <a:t>ограничение по последствиям.</a:t>
            </a:r>
            <a:r>
              <a:rPr lang="ru-RU" dirty="0">
                <a:latin typeface="-apple-system"/>
              </a:rPr>
              <a:t> Согласно постановлению Правительства РФ от 10.03.2022 № 336, по итогам таких мероприятий </a:t>
            </a:r>
            <a:r>
              <a:rPr lang="ru-RU" b="1" dirty="0">
                <a:latin typeface="-apple-system"/>
              </a:rPr>
              <a:t>нельзя</a:t>
            </a:r>
            <a:r>
              <a:rPr lang="ru-RU" dirty="0">
                <a:latin typeface="-apple-system"/>
              </a:rPr>
              <a:t> выдать предписание об устранении нарушений или привлечь лицо к административной ответственности.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429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200" y="464457"/>
            <a:ext cx="10336213" cy="532674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Инспектор может:</a:t>
            </a:r>
          </a:p>
          <a:p>
            <a:r>
              <a:rPr lang="ru-RU" dirty="0"/>
              <a:t>принять решение о проведении внепланового контрольного мероприятия (уже с взаимодействием);</a:t>
            </a:r>
          </a:p>
          <a:p>
            <a:r>
              <a:rPr lang="ru-RU" dirty="0"/>
              <a:t>объявить предостережение;</a:t>
            </a:r>
          </a:p>
          <a:p>
            <a:r>
              <a:rPr lang="ru-RU" dirty="0"/>
              <a:t>выдать рекомендации по соблюдению требований или организовать иные профилактические мероприятия. </a:t>
            </a:r>
          </a:p>
          <a:p>
            <a:r>
              <a:rPr lang="ru-RU" dirty="0" smtClean="0"/>
              <a:t>Ограничение </a:t>
            </a:r>
            <a:r>
              <a:rPr lang="ru-RU" dirty="0"/>
              <a:t>по времени. Для выездного обследования установлен лимит: срок проведения одного объекта (или нескольких близко расположенных) не может превышать один рабочий день, если иное не установлено федеральным законом о конкретном виде контроля. </a:t>
            </a:r>
          </a:p>
          <a:p>
            <a:r>
              <a:rPr lang="ru-RU" dirty="0" smtClean="0"/>
              <a:t>Правило </a:t>
            </a:r>
            <a:r>
              <a:rPr lang="ru-RU" dirty="0"/>
              <a:t>для наблюдения. При мониторинге безопасности на контролируемое лицо нельзя возлагать обязанности, которые прямо не установлены обязательными требованиями. </a:t>
            </a:r>
          </a:p>
        </p:txBody>
      </p:sp>
    </p:spTree>
    <p:extLst>
      <p:ext uri="{BB962C8B-B14F-4D97-AF65-F5344CB8AC3E}">
        <p14:creationId xmlns:p14="http://schemas.microsoft.com/office/powerpoint/2010/main" val="381850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258" y="391886"/>
            <a:ext cx="10278156" cy="5399315"/>
          </a:xfrm>
        </p:spPr>
        <p:txBody>
          <a:bodyPr>
            <a:normAutofit/>
          </a:bodyPr>
          <a:lstStyle/>
          <a:p>
            <a:pPr algn="just"/>
            <a:r>
              <a:rPr lang="ru-RU" sz="3000" dirty="0" smtClean="0">
                <a:latin typeface="-apple-system"/>
              </a:rPr>
              <a:t>Такие </a:t>
            </a:r>
            <a:r>
              <a:rPr lang="ru-RU" sz="3000" dirty="0">
                <a:latin typeface="-apple-system"/>
              </a:rPr>
              <a:t>мероприятия — это инструмент </a:t>
            </a:r>
            <a:r>
              <a:rPr lang="ru-RU" sz="3000" b="1" dirty="0">
                <a:latin typeface="-apple-system"/>
              </a:rPr>
              <a:t>текущего, превентивного контроля</a:t>
            </a:r>
            <a:r>
              <a:rPr lang="ru-RU" sz="3000" dirty="0">
                <a:latin typeface="-apple-system"/>
              </a:rPr>
              <a:t>. Они помогают «поймать» риски на ранней стадии, не обременяя бизнес прямым контактом, но при этом дают сигнал: если есть серьёзный повод, дальше последует полноценная проверка.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310279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771" y="420914"/>
            <a:ext cx="11292115" cy="5370287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>
                <a:latin typeface="-apple-system"/>
              </a:rPr>
              <a:t>1. Основания для проведения</a:t>
            </a:r>
          </a:p>
          <a:p>
            <a:pPr algn="just"/>
            <a:r>
              <a:rPr lang="ru-RU" sz="1600" dirty="0">
                <a:latin typeface="-apple-system"/>
              </a:rPr>
              <a:t>Для мероприятий без взаимодействия (наблюдение за соблюдением требований и выездное обследование) закон (ч. 2 ст. 57 248-ФЗ) устанавливает особый порядок: они проводятся </a:t>
            </a:r>
            <a:r>
              <a:rPr lang="ru-RU" sz="1600" b="1" dirty="0">
                <a:latin typeface="-apple-system"/>
              </a:rPr>
              <a:t>на основании заданий</a:t>
            </a:r>
            <a:r>
              <a:rPr lang="ru-RU" sz="1600" dirty="0">
                <a:latin typeface="-apple-system"/>
              </a:rPr>
              <a:t> уполномоченных должностных лиц контрольного органа. При этом само задание выдаётся при наличии одного из оснований, перечисленных в ч. 1 ст. 57 248-ФЗ. Среди них: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наличие сведений о причинении вреда (ущерба) или об угрозе его причинения охраняемым законом ценностям;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наступление сроков, включённых в план работы контрольного органа;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поручение Президента РФ или Правительства РФ;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требование прокурора в рамках надзора за исполнением законов;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истечение срока исполнения решения об устранении нарушения (в случаях, предусмотренных ч. 1 ст. 95 248-ФЗ);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наступление события, указанного в программе проверок (если это предусмотрено федеральным законом о виде контроля);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выявление соответствия объекта контроля параметрам индикаторов риска или отклонения от них;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сведения об осуществлении деятельности без обязательного уведомления, лицензии или без внесения сведений в государственные информационные системы;</a:t>
            </a:r>
          </a:p>
          <a:p>
            <a:pPr algn="just">
              <a:buFont typeface="Arial"/>
              <a:buChar char="•"/>
            </a:pPr>
            <a:r>
              <a:rPr lang="ru-RU" sz="1600" dirty="0">
                <a:latin typeface="-apple-system"/>
              </a:rPr>
              <a:t>уклонение от обязательного профилактического визита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04241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743" y="290286"/>
            <a:ext cx="11277600" cy="5297715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-apple-system"/>
              </a:rPr>
              <a:t>2. Порядок оформления заданий</a:t>
            </a:r>
          </a:p>
          <a:p>
            <a:r>
              <a:rPr lang="ru-RU" sz="1600" dirty="0">
                <a:latin typeface="-apple-system"/>
              </a:rPr>
              <a:t>Задание — это документ, который формально запускает мероприятие. Его оформляют по установленной форме (часто утверждается ведомственным или муниципальным порядком). В задании обычно указывают: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дату и порядковый номер;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вид контрольного мероприятия (наблюдение или выездное обследование);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должность, ФИО инспектора (инспекторов), которому поручено проведение;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должность, ФИО и подпись начальника отдела, составившего задание, а также должность, ФИО и подпись руководителя/заместителя руководителя органа, утвердившего задание, и дату утверждения;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сведения о контролируемом лице;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предмет мероприятия;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перечень обязательных требований, соблюдение которых будет оцениваться (с реквизитами нормативных актов);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место проведения;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даты начала и окончания исполнения задания;</a:t>
            </a:r>
          </a:p>
          <a:p>
            <a:pPr>
              <a:buFont typeface="Arial"/>
              <a:buChar char="•"/>
            </a:pPr>
            <a:r>
              <a:rPr lang="ru-RU" sz="1600" dirty="0">
                <a:latin typeface="-apple-system"/>
              </a:rPr>
              <a:t>иногда — период времени, за который проводится анализ данных (особенно актуально для наблюдения). </a:t>
            </a:r>
          </a:p>
          <a:p>
            <a:r>
              <a:rPr lang="ru-RU" sz="1600" dirty="0">
                <a:latin typeface="-apple-system"/>
              </a:rPr>
              <a:t>Проект задания обычно готовят не позднее чем за несколько рабочих дней до начала мероприятия. Само задание подлежит регистрации в специальном журнале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3054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114" y="508000"/>
            <a:ext cx="10423299" cy="528320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-apple-system"/>
              </a:rPr>
              <a:t>3. Оформление результатов и принимаемые решения</a:t>
            </a:r>
          </a:p>
          <a:p>
            <a:r>
              <a:rPr lang="ru-RU" dirty="0">
                <a:latin typeface="-apple-system"/>
              </a:rPr>
              <a:t>По итогам мероприятия результаты фиксируют в </a:t>
            </a:r>
            <a:r>
              <a:rPr lang="ru-RU" b="1" dirty="0">
                <a:latin typeface="-apple-system"/>
              </a:rPr>
              <a:t>акте</a:t>
            </a:r>
            <a:r>
              <a:rPr lang="ru-RU" dirty="0">
                <a:latin typeface="-apple-system"/>
              </a:rPr>
              <a:t>. Важная деталь: акт составляется не всегда, а только если в ходе мероприятия выявлены нарушения обязательных требований </a:t>
            </a:r>
            <a:r>
              <a:rPr lang="ru-RU" b="1" dirty="0">
                <a:latin typeface="-apple-system"/>
              </a:rPr>
              <a:t>либо в иных случаях, прямо предусмотренных положением о виде контроля</a:t>
            </a:r>
            <a:r>
              <a:rPr lang="ru-RU" dirty="0">
                <a:latin typeface="-apple-system"/>
              </a:rPr>
              <a:t>. </a:t>
            </a:r>
          </a:p>
          <a:p>
            <a:r>
              <a:rPr lang="ru-RU" b="1" dirty="0">
                <a:latin typeface="-apple-system"/>
              </a:rPr>
              <a:t>Как оформляют акт:</a:t>
            </a:r>
            <a:endParaRPr lang="ru-RU" dirty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Его составляют на месте в день окончания мероприятия либо не позднее дня, следующего за днём окончания, если на месте оформить невозможно. klerk.ru +1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Если нарушение найдено, в акте чётко указывают, какое именно требование нарушено, каким нормативным актом и какой его частью оно установлено. klerk.ru +1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К акту приобщают все доказательства: документы, фото-, видеоматериалы, заполненные проверочные </a:t>
            </a:r>
            <a:r>
              <a:rPr lang="ru-RU" dirty="0" smtClean="0">
                <a:latin typeface="-apple-system"/>
              </a:rPr>
              <a:t>листы.</a:t>
            </a:r>
            <a:endParaRPr lang="ru-RU" dirty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После составления акт направляют контролируемому лицу (в порядке, установленном ст. 21 248-ФЗ — в том числе </a:t>
            </a:r>
            <a:r>
              <a:rPr lang="ru-RU" dirty="0" err="1">
                <a:latin typeface="-apple-system"/>
              </a:rPr>
              <a:t>электронно</a:t>
            </a:r>
            <a:r>
              <a:rPr lang="ru-RU" dirty="0">
                <a:latin typeface="-apple-system"/>
              </a:rPr>
              <a:t> через ЕПГУ или региональный портал).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935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</TotalTime>
  <Words>1225</Words>
  <Application>Microsoft Office PowerPoint</Application>
  <PresentationFormat>Произвольный</PresentationFormat>
  <Paragraphs>125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Контур</vt:lpstr>
      <vt:lpstr>Контрольные (надзорные) мероприятия без взаимодействия: виды, особенности проведения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ПРОЕКТАМИ</dc:title>
  <dc:creator>Professional</dc:creator>
  <cp:lastModifiedBy>User Windows</cp:lastModifiedBy>
  <cp:revision>202</cp:revision>
  <dcterms:created xsi:type="dcterms:W3CDTF">2026-06-20T16:19:11Z</dcterms:created>
  <dcterms:modified xsi:type="dcterms:W3CDTF">2026-07-08T07:52:07Z</dcterms:modified>
</cp:coreProperties>
</file>