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23" r:id="rId1"/>
  </p:sldMasterIdLst>
  <p:sldIdLst>
    <p:sldId id="317" r:id="rId2"/>
    <p:sldId id="318" r:id="rId3"/>
    <p:sldId id="319" r:id="rId4"/>
    <p:sldId id="320" r:id="rId5"/>
    <p:sldId id="321" r:id="rId6"/>
    <p:sldId id="322" r:id="rId7"/>
    <p:sldId id="323" r:id="rId8"/>
    <p:sldId id="324" r:id="rId9"/>
    <p:sldId id="325" r:id="rId10"/>
    <p:sldId id="363" r:id="rId11"/>
    <p:sldId id="364" r:id="rId12"/>
    <p:sldId id="365" r:id="rId13"/>
    <p:sldId id="366" r:id="rId14"/>
    <p:sldId id="367" r:id="rId15"/>
    <p:sldId id="369" r:id="rId16"/>
    <p:sldId id="371" r:id="rId17"/>
    <p:sldId id="354" r:id="rId18"/>
    <p:sldId id="355" r:id="rId19"/>
    <p:sldId id="356" r:id="rId20"/>
    <p:sldId id="357" r:id="rId21"/>
    <p:sldId id="358" r:id="rId22"/>
    <p:sldId id="359" r:id="rId23"/>
    <p:sldId id="360" r:id="rId24"/>
    <p:sldId id="361" r:id="rId25"/>
    <p:sldId id="362" r:id="rId26"/>
    <p:sldId id="345" r:id="rId27"/>
    <p:sldId id="346" r:id="rId28"/>
    <p:sldId id="347" r:id="rId29"/>
    <p:sldId id="348" r:id="rId30"/>
    <p:sldId id="349" r:id="rId31"/>
    <p:sldId id="350" r:id="rId32"/>
    <p:sldId id="351" r:id="rId33"/>
    <p:sldId id="352" r:id="rId34"/>
    <p:sldId id="353" r:id="rId35"/>
    <p:sldId id="326" r:id="rId36"/>
    <p:sldId id="336" r:id="rId37"/>
    <p:sldId id="337" r:id="rId38"/>
    <p:sldId id="338" r:id="rId39"/>
    <p:sldId id="339" r:id="rId40"/>
    <p:sldId id="372" r:id="rId41"/>
    <p:sldId id="373" r:id="rId4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72" autoAdjust="0"/>
    <p:restoredTop sz="94660"/>
  </p:normalViewPr>
  <p:slideViewPr>
    <p:cSldViewPr snapToGrid="0">
      <p:cViewPr>
        <p:scale>
          <a:sx n="81" d="100"/>
          <a:sy n="81" d="100"/>
        </p:scale>
        <p:origin x="-300" y="21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1" y="3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30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30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9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smtClean="0"/>
              <a:t>7/8/2026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9" y="5410209"/>
            <a:ext cx="512488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7" y="5410207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23642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4304672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3" y="606426"/>
            <a:ext cx="9912355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5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87391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7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3" y="4419607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64562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2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5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3" y="4309919"/>
            <a:ext cx="9906003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1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656567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6" y="2134049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9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4263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8" y="609600"/>
            <a:ext cx="9905999" cy="1905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23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72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8" y="3363435"/>
            <a:ext cx="3195831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3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3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7/8/2026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67116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7" y="609600"/>
            <a:ext cx="9905999" cy="1905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66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5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8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8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3" y="4980862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7/8/2026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3341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65050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1" y="609607"/>
            <a:ext cx="2005011" cy="518160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4" y="609607"/>
            <a:ext cx="7748591" cy="518160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46159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55872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34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53062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2" y="2249486"/>
            <a:ext cx="4878389" cy="354171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1" y="2249486"/>
            <a:ext cx="4875211" cy="354171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14246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34"/>
            <a:ext cx="9906000" cy="147796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25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5" y="3073405"/>
            <a:ext cx="4878391" cy="271780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9" y="2249485"/>
            <a:ext cx="464660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3073405"/>
            <a:ext cx="4875211" cy="271780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7/8/2026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0747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7/8/2026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687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7/8/2026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5005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8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5" y="592666"/>
            <a:ext cx="5891209" cy="5198534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8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22833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4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9"/>
            <a:ext cx="3666691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2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02315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3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8" y="618518"/>
            <a:ext cx="9905999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8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8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7/8/2026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2" y="5883283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6" y="5883282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02968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  <p:sldLayoutId id="2147483735" r:id="rId12"/>
    <p:sldLayoutId id="2147483736" r:id="rId13"/>
    <p:sldLayoutId id="2147483737" r:id="rId14"/>
    <p:sldLayoutId id="2147483738" r:id="rId15"/>
    <p:sldLayoutId id="2147483739" r:id="rId16"/>
    <p:sldLayoutId id="2147483740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2344" y="433762"/>
            <a:ext cx="10679718" cy="5357447"/>
          </a:xfrm>
        </p:spPr>
        <p:txBody>
          <a:bodyPr>
            <a:normAutofit fontScale="77500" lnSpcReduction="20000"/>
          </a:bodyPr>
          <a:lstStyle/>
          <a:p>
            <a:pPr algn="just">
              <a:spcAft>
                <a:spcPts val="0"/>
              </a:spcAft>
            </a:pPr>
            <a:r>
              <a:rPr lang="ru-RU" sz="4000" dirty="0">
                <a:latin typeface="Times New Roman"/>
                <a:ea typeface="Calibri"/>
              </a:rPr>
              <a:t>Порядок оформления результатов КНМ. Виды решений, порядок их принятия и исполнения. Алгоритм рассмотрения возражений контролируемого лица.</a:t>
            </a:r>
            <a:endParaRPr lang="ru-RU" sz="3600" dirty="0">
              <a:latin typeface="Calibri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4000" dirty="0">
                <a:latin typeface="Times New Roman"/>
                <a:ea typeface="Calibri"/>
              </a:rPr>
              <a:t>Контрольные (надзорные) действия: виды, порядок проведения и оформления.</a:t>
            </a:r>
            <a:endParaRPr lang="ru-RU" sz="3600" dirty="0">
              <a:latin typeface="Calibri"/>
              <a:ea typeface="Times New Roman"/>
            </a:endParaRPr>
          </a:p>
          <a:p>
            <a:r>
              <a:rPr lang="ru-RU" sz="4000" dirty="0">
                <a:latin typeface="Times New Roman"/>
                <a:ea typeface="Calibri"/>
              </a:rPr>
              <a:t>Предписание по 248-ФЗ: особенности вынесения в условиях антикризисных мер: порядок выдачи, содержание, сроки исполнения, отсрочка и приостановление. Оспаривание предписания. Привлечение к ответственности за неисполнение предписания.</a:t>
            </a:r>
            <a:r>
              <a:rPr lang="ru-RU" sz="4000" b="1" dirty="0" smtClean="0">
                <a:latin typeface="Calibri"/>
                <a:ea typeface="Times New Roman"/>
              </a:rPr>
              <a:t>.</a:t>
            </a:r>
            <a:endParaRPr lang="ru-RU" sz="4000" b="1" dirty="0">
              <a:latin typeface="Calibri"/>
              <a:ea typeface="Times New Roman"/>
            </a:endParaRPr>
          </a:p>
          <a:p>
            <a:pPr indent="0" algn="just">
              <a:spcAft>
                <a:spcPts val="0"/>
              </a:spcAft>
              <a:buNone/>
            </a:pPr>
            <a:endParaRPr lang="ru-RU" sz="4000" b="1" dirty="0">
              <a:latin typeface="Calibri"/>
              <a:ea typeface="Times New Roman"/>
            </a:endParaRPr>
          </a:p>
          <a:p>
            <a:endParaRPr lang="ru-RU" sz="4000" b="1" dirty="0"/>
          </a:p>
        </p:txBody>
      </p:sp>
    </p:spTree>
    <p:extLst>
      <p:ext uri="{BB962C8B-B14F-4D97-AF65-F5344CB8AC3E}">
        <p14:creationId xmlns:p14="http://schemas.microsoft.com/office/powerpoint/2010/main" val="35324610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66800" y="386862"/>
            <a:ext cx="9980617" cy="5404339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                              Несколько </a:t>
            </a:r>
            <a:r>
              <a:rPr lang="ru-RU" dirty="0"/>
              <a:t>важных общих правил</a:t>
            </a:r>
          </a:p>
          <a:p>
            <a:pPr algn="just"/>
            <a:r>
              <a:rPr lang="ru-RU" dirty="0"/>
              <a:t>Чёткая связь. В акте каждое выявленное нарушение должно быть прямо привязано к конкретной норме права (закон, пункт, статья). </a:t>
            </a:r>
          </a:p>
          <a:p>
            <a:pPr algn="just"/>
            <a:r>
              <a:rPr lang="ru-RU" dirty="0" smtClean="0"/>
              <a:t>Полнота </a:t>
            </a:r>
            <a:r>
              <a:rPr lang="ru-RU" dirty="0"/>
              <a:t>доказательной базы. Одного описания в акте мало — нужны «вещественные» доказательства (фото, протоколы, заключения), которые подтверждают слова инспектора. </a:t>
            </a:r>
          </a:p>
          <a:p>
            <a:pPr algn="just"/>
            <a:r>
              <a:rPr lang="ru-RU" dirty="0" smtClean="0"/>
              <a:t>Фиксация </a:t>
            </a:r>
            <a:r>
              <a:rPr lang="ru-RU" dirty="0"/>
              <a:t>технических средств. Если при проверке использовались фото-, видео- или аудиозапись, в акте обязательно указывается, какие технические средства применялись, а сами записи становятся приложением к акту. </a:t>
            </a:r>
          </a:p>
          <a:p>
            <a:pPr algn="just"/>
            <a:r>
              <a:rPr lang="ru-RU" dirty="0" smtClean="0"/>
              <a:t>Подписи </a:t>
            </a:r>
            <a:r>
              <a:rPr lang="ru-RU" dirty="0"/>
              <a:t>и ознакомление. В акте фиксируется факт ознакомления контролируемого лица (или его представителя) с документом, а также наличие (или отсутствие) его подписей и возражений.</a:t>
            </a:r>
          </a:p>
        </p:txBody>
      </p:sp>
    </p:spTree>
    <p:extLst>
      <p:ext uri="{BB962C8B-B14F-4D97-AF65-F5344CB8AC3E}">
        <p14:creationId xmlns:p14="http://schemas.microsoft.com/office/powerpoint/2010/main" val="34772539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3849" y="278549"/>
            <a:ext cx="9905999" cy="1478570"/>
          </a:xfrm>
        </p:spPr>
        <p:txBody>
          <a:bodyPr>
            <a:normAutofit/>
          </a:bodyPr>
          <a:lstStyle/>
          <a:p>
            <a:r>
              <a:rPr lang="ru-RU" sz="2000" dirty="0"/>
              <a:t>После контрольного (надзорного) мероприятия инспектор действительно принимает разные решения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4556" y="1311641"/>
            <a:ext cx="10405813" cy="3541714"/>
          </a:xfrm>
        </p:spPr>
        <p:txBody>
          <a:bodyPr>
            <a:noAutofit/>
          </a:bodyPr>
          <a:lstStyle/>
          <a:p>
            <a:pPr algn="just"/>
            <a:r>
              <a:rPr lang="ru-RU" sz="1200" dirty="0" smtClean="0"/>
              <a:t>Два </a:t>
            </a:r>
            <a:r>
              <a:rPr lang="ru-RU" sz="1200" dirty="0"/>
              <a:t>основных сценария — в зависимости от итогов проверки. </a:t>
            </a:r>
          </a:p>
          <a:p>
            <a:pPr algn="just"/>
            <a:r>
              <a:rPr lang="ru-RU" sz="1200" dirty="0" smtClean="0"/>
              <a:t>Нарушений </a:t>
            </a:r>
            <a:r>
              <a:rPr lang="ru-RU" sz="1200" dirty="0"/>
              <a:t>нет. В этом случае инспектор просто фиксирует результат и вносит сведения в единый реестр контрольных (надзорных) мероприятий. При этом он вправе выдать рекомендации по соблюдению требований или провести другие профилактические мероприятия. </a:t>
            </a:r>
          </a:p>
          <a:p>
            <a:pPr algn="just"/>
            <a:r>
              <a:rPr lang="ru-RU" sz="1200" dirty="0" smtClean="0"/>
              <a:t>Нарушения </a:t>
            </a:r>
            <a:r>
              <a:rPr lang="ru-RU" sz="1200" dirty="0"/>
              <a:t>выявлены. Здесь спектр решений шире:</a:t>
            </a:r>
          </a:p>
          <a:p>
            <a:pPr algn="just"/>
            <a:r>
              <a:rPr lang="ru-RU" sz="1200" dirty="0"/>
              <a:t>Предписание об устранении нарушений. Это ключевое решение. В предписании чётко прописывают, что именно нужно исправить, и устанавливают разумные сроки. Также могут быть прописаны дополнительные мероприятия, предусмотренные законом для конкретного вида контроля. </a:t>
            </a:r>
          </a:p>
          <a:p>
            <a:pPr algn="just"/>
            <a:r>
              <a:rPr lang="ru-RU" sz="1200" dirty="0" smtClean="0"/>
              <a:t>Срочные </a:t>
            </a:r>
            <a:r>
              <a:rPr lang="ru-RU" sz="1200" dirty="0"/>
              <a:t>меры для защиты. Если нарушение создаёт непосредственную угрозу вреда (жизни, здоровью, экологии), инспектор обязан сразу принять меры: запретить эксплуатацию объекта, отозвать опасную продукцию, довести до сведения граждан информацию об угрозе и способах её избежать. В отдельных случаях — обратиться в суд. </a:t>
            </a:r>
          </a:p>
          <a:p>
            <a:pPr algn="just"/>
            <a:r>
              <a:rPr lang="ru-RU" sz="1200" dirty="0" smtClean="0"/>
              <a:t>Передача </a:t>
            </a:r>
            <a:r>
              <a:rPr lang="ru-RU" sz="1200" dirty="0"/>
              <a:t>материалов для ответственности. Если в ходе проверки обнаружены признаки административного правонарушения или преступления, инспектор направляет информацию в компетентный орган (полицию, прокуратуру) либо, если у него есть такие полномочия, сам инициирует привлечение к ответственности. </a:t>
            </a:r>
          </a:p>
          <a:p>
            <a:pPr algn="just"/>
            <a:r>
              <a:rPr lang="ru-RU" sz="1200" dirty="0" smtClean="0"/>
              <a:t>Контроль </a:t>
            </a:r>
            <a:r>
              <a:rPr lang="ru-RU" sz="1200" dirty="0"/>
              <a:t>и профилактика. Контрольный орган принимает меры, чтобы проконтролировать, как устраняют нарушения, и работает над тем, чтобы подобные ситуации не повторялись. </a:t>
            </a:r>
          </a:p>
          <a:p>
            <a:pPr algn="just"/>
            <a:r>
              <a:rPr lang="ru-RU" sz="1200" dirty="0" smtClean="0"/>
              <a:t>Иные </a:t>
            </a:r>
            <a:r>
              <a:rPr lang="ru-RU" sz="1200" dirty="0"/>
              <a:t>решения. Федеральным законом о конкретном виде контроля могут быть предусмотрены и другие варианты</a:t>
            </a:r>
          </a:p>
        </p:txBody>
      </p:sp>
    </p:spTree>
    <p:extLst>
      <p:ext uri="{BB962C8B-B14F-4D97-AF65-F5344CB8AC3E}">
        <p14:creationId xmlns:p14="http://schemas.microsoft.com/office/powerpoint/2010/main" val="36776309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38554" y="351692"/>
            <a:ext cx="10785231" cy="5439509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-apple-system"/>
              </a:rPr>
              <a:t>КЛЮЧЕВОЙ ЭТАП РЕШЕНИЯ</a:t>
            </a:r>
          </a:p>
          <a:p>
            <a:pPr algn="just"/>
            <a:r>
              <a:rPr lang="ru-RU" dirty="0" smtClean="0">
                <a:latin typeface="-apple-system"/>
              </a:rPr>
              <a:t>Оформление</a:t>
            </a:r>
            <a:r>
              <a:rPr lang="ru-RU" dirty="0">
                <a:latin typeface="-apple-system"/>
              </a:rPr>
              <a:t> </a:t>
            </a:r>
            <a:r>
              <a:rPr lang="ru-RU" b="1" dirty="0">
                <a:latin typeface="-apple-system"/>
              </a:rPr>
              <a:t>акта контрольного (надзорного) мероприятия</a:t>
            </a:r>
            <a:r>
              <a:rPr lang="ru-RU" dirty="0">
                <a:latin typeface="-apple-system"/>
              </a:rPr>
              <a:t>. Именно в акте подробно фиксируют, какое требование нарушено, какой нормой оно установлено, и приобщают доказательства (протоколы, фото, экспертные заключения). Только после этого, опираясь на акт и доказательства, инспектор принимает решение. </a:t>
            </a:r>
          </a:p>
          <a:p>
            <a:pPr algn="just"/>
            <a:r>
              <a:rPr lang="ru-RU" dirty="0">
                <a:latin typeface="-apple-system"/>
              </a:rPr>
              <a:t>При определении сроков исполнения (особенно если решение связано с финансовыми затратами) контрольный орган учитывает имущественное и финансовое положение контролируемого лиц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325296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02677" y="574431"/>
            <a:ext cx="10738337" cy="5556738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                                     Как </a:t>
            </a:r>
            <a:r>
              <a:rPr lang="ru-RU" dirty="0"/>
              <a:t>исполняют решения</a:t>
            </a:r>
          </a:p>
          <a:p>
            <a:pPr algn="just"/>
            <a:r>
              <a:rPr lang="ru-RU" b="1" dirty="0"/>
              <a:t>Со стороны контролируемого лица</a:t>
            </a:r>
            <a:r>
              <a:rPr lang="ru-RU" dirty="0"/>
              <a:t>. Нужно в установленный срок выполнить то, что предписано: устранить нарушения, предоставить отчёт об исполнении. Если есть объективные сложности, имеет смысл заранее связаться с инспектором — иногда возможно заключить соглашение о надлежащем устранении (это тоже предусмотрено практикой). </a:t>
            </a:r>
          </a:p>
          <a:p>
            <a:pPr algn="just"/>
            <a:r>
              <a:rPr lang="ru-RU" b="1" dirty="0" smtClean="0"/>
              <a:t>Со </a:t>
            </a:r>
            <a:r>
              <a:rPr lang="ru-RU" b="1" dirty="0"/>
              <a:t>стороны контрольного органа</a:t>
            </a:r>
            <a:r>
              <a:rPr lang="ru-RU" dirty="0"/>
              <a:t>. Инспектор не просто выдаёт документ и забывает. Он организует контроль за тем, как решение исполняется. Если в срок нарушение не устранено, контрольный орган принимает дополнительные меры — вплоть до обращения в суд с требованием о принудительном исполнении предписания (если такая процедура предусмотрена законом).</a:t>
            </a:r>
          </a:p>
        </p:txBody>
      </p:sp>
    </p:spTree>
    <p:extLst>
      <p:ext uri="{BB962C8B-B14F-4D97-AF65-F5344CB8AC3E}">
        <p14:creationId xmlns:p14="http://schemas.microsoft.com/office/powerpoint/2010/main" val="1663933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08892" y="644769"/>
            <a:ext cx="10808677" cy="5146432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dirty="0"/>
              <a:t>Важное дополнение: обжалование</a:t>
            </a:r>
          </a:p>
          <a:p>
            <a:pPr algn="just"/>
            <a:r>
              <a:rPr lang="ru-RU" dirty="0"/>
              <a:t>Контролируемое лицо вправе обжаловать решение, если считает его незаконным или необоснованным. Для многих видов контроля установлен обязательный досудебный порядок: без прохождения этой стадии обратиться в суд не получится (для </a:t>
            </a:r>
            <a:r>
              <a:rPr lang="ru-RU" dirty="0" err="1"/>
              <a:t>юрлиц</a:t>
            </a:r>
            <a:r>
              <a:rPr lang="ru-RU" dirty="0"/>
              <a:t> и ИП). Жалобу можно подать в течение 30 календарных дней с момента, когда лицо узнало или должно было узнать о нарушении своих прав. А вот на обжалование самого предписания даётся всего 10 рабочих дней с момента его получения. При наличии уважительной причины срок можно восстановить по ходатайству. В процессе рассмотрения жалобы можно попросить приостановить исполнение спорного решения</a:t>
            </a:r>
          </a:p>
        </p:txBody>
      </p:sp>
    </p:spTree>
    <p:extLst>
      <p:ext uri="{BB962C8B-B14F-4D97-AF65-F5344CB8AC3E}">
        <p14:creationId xmlns:p14="http://schemas.microsoft.com/office/powerpoint/2010/main" val="16788325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97878" y="128954"/>
            <a:ext cx="10449540" cy="5662247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Несколько важных нюансов</a:t>
            </a:r>
          </a:p>
          <a:p>
            <a:pPr algn="just"/>
            <a:r>
              <a:rPr lang="ru-RU" dirty="0"/>
              <a:t>Сроки. Они зависят от ситуации. Например, на подачу возражений в отношении акта обычно даётся 10 рабочих дней с момента его получения. А сам срок рассмотрения возражений органом, как правило, не должен превышать 20 рабочих дней с момента их получения. </a:t>
            </a:r>
          </a:p>
          <a:p>
            <a:pPr algn="just"/>
            <a:r>
              <a:rPr lang="ru-RU" dirty="0" smtClean="0"/>
              <a:t>Основания </a:t>
            </a:r>
            <a:r>
              <a:rPr lang="ru-RU" dirty="0"/>
              <a:t>для отказа в рассмотрении. Орган может не принять возражения к рассмотрению, если, например, пропущен срок и нет ходатайства о его восстановлении, в тексте есть нецензурные выражения, ранее уже было решение по тем же основаниям от того же лица. </a:t>
            </a:r>
          </a:p>
          <a:p>
            <a:pPr algn="just"/>
            <a:r>
              <a:rPr lang="ru-RU" dirty="0" smtClean="0"/>
              <a:t>Дальнейшие </a:t>
            </a:r>
            <a:r>
              <a:rPr lang="ru-RU" dirty="0"/>
              <a:t>шаги. Если вы не согласны с решением по возражениям, следующим шагом обычно становится досудебная жалоба (на решение, действия инспектора или предписание). </a:t>
            </a:r>
          </a:p>
        </p:txBody>
      </p:sp>
    </p:spTree>
    <p:extLst>
      <p:ext uri="{BB962C8B-B14F-4D97-AF65-F5344CB8AC3E}">
        <p14:creationId xmlns:p14="http://schemas.microsoft.com/office/powerpoint/2010/main" val="32197241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67508" y="679938"/>
            <a:ext cx="10179909" cy="5111263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/>
              <a:t>Алгоритм для инспектора: приём и рассмотрение возражений</a:t>
            </a:r>
          </a:p>
          <a:p>
            <a:r>
              <a:rPr lang="ru-RU" b="1" dirty="0"/>
              <a:t>Шаг 1. Фиксация получения возражений</a:t>
            </a:r>
          </a:p>
          <a:p>
            <a:r>
              <a:rPr lang="ru-RU" dirty="0"/>
              <a:t>Инспектор (или ответственный сотрудник органа) фиксирует поступление возражений:</a:t>
            </a:r>
          </a:p>
          <a:p>
            <a:pPr>
              <a:buFont typeface="Arial"/>
              <a:buChar char="•"/>
            </a:pPr>
            <a:r>
              <a:rPr lang="ru-RU" b="1" dirty="0"/>
              <a:t>регистрация в журнале/в информационной системе</a:t>
            </a:r>
            <a:r>
              <a:rPr lang="ru-RU" dirty="0"/>
              <a:t> (дата и время поступления, входящий номер);</a:t>
            </a:r>
          </a:p>
          <a:p>
            <a:pPr>
              <a:buFont typeface="Arial"/>
              <a:buChar char="•"/>
            </a:pPr>
            <a:r>
              <a:rPr lang="ru-RU" b="1" dirty="0"/>
              <a:t>проверка формы и способа подачи</a:t>
            </a:r>
            <a:r>
              <a:rPr lang="ru-RU" dirty="0"/>
              <a:t>: через </a:t>
            </a:r>
            <a:r>
              <a:rPr lang="ru-RU" dirty="0" err="1"/>
              <a:t>Госуслуги</a:t>
            </a:r>
            <a:r>
              <a:rPr lang="ru-RU" dirty="0"/>
              <a:t>, электронную почту, нарочно, почтой;</a:t>
            </a:r>
          </a:p>
          <a:p>
            <a:pPr>
              <a:buFont typeface="Arial"/>
              <a:buChar char="•"/>
            </a:pPr>
            <a:r>
              <a:rPr lang="ru-RU" b="1" dirty="0"/>
              <a:t>фиксация носителя</a:t>
            </a:r>
            <a:r>
              <a:rPr lang="ru-RU" dirty="0"/>
              <a:t>: бумажный оригинал, скан, электронный документ с ЭП.</a:t>
            </a:r>
          </a:p>
          <a:p>
            <a:r>
              <a:rPr lang="ru-RU" b="1" dirty="0"/>
              <a:t>Зачем:</a:t>
            </a:r>
            <a:r>
              <a:rPr lang="ru-RU" dirty="0"/>
              <a:t> это юридически фиксирует момент начала срока на рассмотрение и защищает от претензий о «неполучении».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705061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67508" y="316523"/>
            <a:ext cx="10179909" cy="5474678"/>
          </a:xfrm>
        </p:spPr>
        <p:txBody>
          <a:bodyPr>
            <a:normAutofit fontScale="62500" lnSpcReduction="20000"/>
          </a:bodyPr>
          <a:lstStyle/>
          <a:p>
            <a:r>
              <a:rPr lang="ru-RU" b="1" dirty="0"/>
              <a:t>Шаг 2. Проверка формальных условий</a:t>
            </a:r>
          </a:p>
          <a:p>
            <a:r>
              <a:rPr lang="ru-RU" dirty="0"/>
              <a:t>Инспектор проверяет, соблюдены ли обязательные условия:</a:t>
            </a:r>
          </a:p>
          <a:p>
            <a:pPr>
              <a:buFont typeface="Arial"/>
              <a:buChar char="•"/>
            </a:pPr>
            <a:r>
              <a:rPr lang="ru-RU" b="1" dirty="0"/>
              <a:t>срок подачи</a:t>
            </a:r>
            <a:r>
              <a:rPr lang="ru-RU" dirty="0"/>
              <a:t> (обычно 10 рабочих дней с момента получения акта/предостережения);</a:t>
            </a:r>
          </a:p>
          <a:p>
            <a:pPr>
              <a:buFont typeface="Arial"/>
              <a:buChar char="•"/>
            </a:pPr>
            <a:r>
              <a:rPr lang="ru-RU" b="1" dirty="0"/>
              <a:t>полномочия подписанта</a:t>
            </a:r>
            <a:r>
              <a:rPr lang="ru-RU" dirty="0"/>
              <a:t> (доверенность, приказ о назначении, статус ИП/руководителя);</a:t>
            </a:r>
          </a:p>
          <a:p>
            <a:pPr>
              <a:buFont typeface="Arial"/>
              <a:buChar char="•"/>
            </a:pPr>
            <a:r>
              <a:rPr lang="ru-RU" b="1" dirty="0"/>
              <a:t>отсутствие оснований для отказа в рассмотрении</a:t>
            </a:r>
            <a:r>
              <a:rPr lang="ru-RU" dirty="0"/>
              <a:t> (</a:t>
            </a:r>
            <a:r>
              <a:rPr lang="ru-RU" dirty="0" err="1"/>
              <a:t>нецензурщина</a:t>
            </a:r>
            <a:r>
              <a:rPr lang="ru-RU" dirty="0"/>
              <a:t>, анонимность, повтор по тем же основаниям и т.п.).</a:t>
            </a:r>
          </a:p>
          <a:p>
            <a:r>
              <a:rPr lang="ru-RU" dirty="0"/>
              <a:t>Если есть формальные нарушения, инспектор готовит </a:t>
            </a:r>
            <a:r>
              <a:rPr lang="ru-RU" b="1" dirty="0"/>
              <a:t>уведомление об отказе в рассмотрении</a:t>
            </a:r>
            <a:r>
              <a:rPr lang="ru-RU" dirty="0"/>
              <a:t> с указанием причины и разъяснением прав (в том числе о возможности восстановления срока).</a:t>
            </a:r>
          </a:p>
          <a:p>
            <a:r>
              <a:rPr lang="ru-RU" b="1" dirty="0"/>
              <a:t>Шаг 3. Первичный анализ содержания</a:t>
            </a:r>
          </a:p>
          <a:p>
            <a:r>
              <a:rPr lang="ru-RU" dirty="0"/>
              <a:t>Инспектор выделяет:</a:t>
            </a:r>
          </a:p>
          <a:p>
            <a:pPr>
              <a:buFont typeface="Arial"/>
              <a:buChar char="•"/>
            </a:pPr>
            <a:r>
              <a:rPr lang="ru-RU" b="1" dirty="0"/>
              <a:t>предмет возражений</a:t>
            </a:r>
            <a:r>
              <a:rPr lang="ru-RU" dirty="0"/>
              <a:t>: какие пункты акта/предостережения оспариваются;</a:t>
            </a:r>
          </a:p>
          <a:p>
            <a:pPr>
              <a:buFont typeface="Arial"/>
              <a:buChar char="•"/>
            </a:pPr>
            <a:r>
              <a:rPr lang="ru-RU" b="1" dirty="0"/>
              <a:t>доводы контролируемого лица</a:t>
            </a:r>
            <a:r>
              <a:rPr lang="ru-RU" dirty="0"/>
              <a:t>: ссылки на нормы, фактические обстоятельства, доказательства;</a:t>
            </a:r>
          </a:p>
          <a:p>
            <a:pPr>
              <a:buFont typeface="Arial"/>
              <a:buChar char="•"/>
            </a:pPr>
            <a:r>
              <a:rPr lang="ru-RU" b="1" dirty="0"/>
              <a:t>приложенные доказательства</a:t>
            </a:r>
            <a:r>
              <a:rPr lang="ru-RU" dirty="0"/>
              <a:t>: документы, фото, заключения, договоры, акты третьих лиц.</a:t>
            </a:r>
          </a:p>
          <a:p>
            <a:r>
              <a:rPr lang="ru-RU" dirty="0"/>
              <a:t>На этом этапе полезно сразу сопоставить доводы с материалами проверки: акт, протоколы, </a:t>
            </a:r>
            <a:r>
              <a:rPr lang="ru-RU" dirty="0" err="1"/>
              <a:t>фотофиксация</a:t>
            </a:r>
            <a:r>
              <a:rPr lang="ru-RU" dirty="0"/>
              <a:t>, проверочные листы, экспертные заключения.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72539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66801" y="750277"/>
            <a:ext cx="9992340" cy="5380893"/>
          </a:xfrm>
        </p:spPr>
        <p:txBody>
          <a:bodyPr>
            <a:normAutofit fontScale="62500" lnSpcReduction="20000"/>
          </a:bodyPr>
          <a:lstStyle/>
          <a:p>
            <a:r>
              <a:rPr lang="ru-RU" b="1" dirty="0"/>
              <a:t>Шаг 4. Запрос недостающих сведений (если </a:t>
            </a:r>
            <a:r>
              <a:rPr lang="ru-RU" b="1" dirty="0" smtClean="0"/>
              <a:t>необходимо)</a:t>
            </a:r>
            <a:endParaRPr lang="ru-RU" b="1" dirty="0"/>
          </a:p>
          <a:p>
            <a:r>
              <a:rPr lang="ru-RU" dirty="0"/>
              <a:t>Если для объективной оценки не хватает данных, инспектор направляет </a:t>
            </a:r>
            <a:r>
              <a:rPr lang="ru-RU" b="1" dirty="0"/>
              <a:t>запрос дополнительных сведений</a:t>
            </a:r>
            <a:r>
              <a:rPr lang="ru-RU" dirty="0"/>
              <a:t> контролируемому лицу.</a:t>
            </a:r>
          </a:p>
          <a:p>
            <a:r>
              <a:rPr lang="ru-RU" b="1" dirty="0"/>
              <a:t>Важно:</a:t>
            </a:r>
            <a:r>
              <a:rPr lang="ru-RU" dirty="0"/>
              <a:t> течение срока рассмотрения возражений </a:t>
            </a:r>
            <a:r>
              <a:rPr lang="ru-RU" b="1" dirty="0"/>
              <a:t>приостанавливается</a:t>
            </a:r>
            <a:r>
              <a:rPr lang="ru-RU" dirty="0"/>
              <a:t> на время предоставления документов, но не более чем на 5 рабочих дней. Это обязательно фиксируют в системе и уведомляют лицо.</a:t>
            </a:r>
          </a:p>
          <a:p>
            <a:r>
              <a:rPr lang="ru-RU" b="1" dirty="0"/>
              <a:t>Шаг 5. Рассмотрение по существу и принятие решения</a:t>
            </a:r>
          </a:p>
          <a:p>
            <a:r>
              <a:rPr lang="ru-RU" dirty="0"/>
              <a:t>Инспектор оформляет решение по результатам рассмотрения. Варианты:</a:t>
            </a:r>
          </a:p>
          <a:p>
            <a:pPr>
              <a:buFont typeface="Arial"/>
              <a:buChar char="•"/>
            </a:pPr>
            <a:r>
              <a:rPr lang="ru-RU" b="1" dirty="0"/>
              <a:t>возражения обоснованы</a:t>
            </a:r>
            <a:r>
              <a:rPr lang="ru-RU" dirty="0"/>
              <a:t> — корректируют выводы, отменяют/изменяют предписание, вносят правки в сведения реестра КНМ;</a:t>
            </a:r>
          </a:p>
          <a:p>
            <a:pPr>
              <a:buFont typeface="Arial"/>
              <a:buChar char="•"/>
            </a:pPr>
            <a:r>
              <a:rPr lang="ru-RU" b="1" dirty="0"/>
              <a:t>возражения частично обоснованы</a:t>
            </a:r>
            <a:r>
              <a:rPr lang="ru-RU" dirty="0"/>
              <a:t> — вносят частичные изменения (например, уточняют формулировки, сокращают перечень нарушений, корректируют сроки);</a:t>
            </a:r>
          </a:p>
          <a:p>
            <a:pPr>
              <a:buFont typeface="Arial"/>
              <a:buChar char="•"/>
            </a:pPr>
            <a:r>
              <a:rPr lang="ru-RU" b="1" dirty="0"/>
              <a:t>возражения не обоснованы</a:t>
            </a:r>
            <a:r>
              <a:rPr lang="ru-RU" dirty="0"/>
              <a:t> — подтверждают первоначальные выводы и оставляют акт/предписание в силе.</a:t>
            </a:r>
          </a:p>
          <a:p>
            <a:r>
              <a:rPr lang="ru-RU" dirty="0"/>
              <a:t>Решение должно быть </a:t>
            </a:r>
            <a:r>
              <a:rPr lang="ru-RU" b="1" dirty="0"/>
              <a:t>мотивированным</a:t>
            </a:r>
            <a:r>
              <a:rPr lang="ru-RU" dirty="0"/>
              <a:t>: в нём указывают, какие доводы приняты и почему, какие отклонены и по какой причине, со ссылками на нормы права и материалы дела.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776309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9232" y="820615"/>
            <a:ext cx="10168186" cy="4970586"/>
          </a:xfrm>
        </p:spPr>
        <p:txBody>
          <a:bodyPr>
            <a:normAutofit lnSpcReduction="10000"/>
          </a:bodyPr>
          <a:lstStyle/>
          <a:p>
            <a:r>
              <a:rPr lang="ru-RU" b="1" dirty="0"/>
              <a:t>Шаг 6. Направление ответа и внесение сведений</a:t>
            </a:r>
          </a:p>
          <a:p>
            <a:r>
              <a:rPr lang="ru-RU" dirty="0"/>
              <a:t>Инспектор:</a:t>
            </a:r>
          </a:p>
          <a:p>
            <a:pPr>
              <a:buFont typeface="Arial"/>
              <a:buChar char="•"/>
            </a:pPr>
            <a:r>
              <a:rPr lang="ru-RU" dirty="0"/>
              <a:t>направляет </a:t>
            </a:r>
            <a:r>
              <a:rPr lang="ru-RU" b="1" dirty="0"/>
              <a:t>мотивированный ответ</a:t>
            </a:r>
            <a:r>
              <a:rPr lang="ru-RU" dirty="0"/>
              <a:t> контролируемому лицу (тем же способом, которым поступили возражения, либо иным согласованным способом);</a:t>
            </a:r>
          </a:p>
          <a:p>
            <a:pPr>
              <a:buFont typeface="Arial"/>
              <a:buChar char="•"/>
            </a:pPr>
            <a:r>
              <a:rPr lang="ru-RU" dirty="0"/>
              <a:t>при необходимости </a:t>
            </a:r>
            <a:r>
              <a:rPr lang="ru-RU" b="1" dirty="0"/>
              <a:t>вносит изменения в реестр КНМ</a:t>
            </a:r>
            <a:r>
              <a:rPr lang="ru-RU" dirty="0"/>
              <a:t> (корректировка сведений, отмена/изменение предписания);</a:t>
            </a:r>
          </a:p>
          <a:p>
            <a:pPr>
              <a:buFont typeface="Arial"/>
              <a:buChar char="•"/>
            </a:pPr>
            <a:r>
              <a:rPr lang="ru-RU" dirty="0"/>
              <a:t>если решение затрагивает третьих лиц или публичные интересы (например, угроза жизни, экологии), обеспечивает </a:t>
            </a:r>
            <a:r>
              <a:rPr lang="ru-RU" b="1" dirty="0"/>
              <a:t>дополнительное информирование</a:t>
            </a:r>
            <a:r>
              <a:rPr lang="ru-RU" dirty="0"/>
              <a:t> в установленном порядке.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325296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8524" y="618518"/>
            <a:ext cx="9968894" cy="717913"/>
          </a:xfrm>
        </p:spPr>
        <p:txBody>
          <a:bodyPr>
            <a:normAutofit/>
          </a:bodyPr>
          <a:lstStyle/>
          <a:p>
            <a:pPr algn="ctr"/>
            <a:r>
              <a:rPr lang="ru-RU" sz="1400" b="1" dirty="0"/>
              <a:t>Порядок оформления результатов </a:t>
            </a:r>
            <a:r>
              <a:rPr lang="ru-RU" sz="1400" b="1" dirty="0" smtClean="0"/>
              <a:t>КНМ. Основу </a:t>
            </a:r>
            <a:r>
              <a:rPr lang="ru-RU" sz="1400" b="1" dirty="0"/>
              <a:t>регулирует статья 87 Федерального закона № 248-ФЗ.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96462" y="1383323"/>
            <a:ext cx="10750061" cy="4407878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Шаг 1. Составление акта КНМ</a:t>
            </a:r>
          </a:p>
          <a:p>
            <a:pPr algn="just"/>
            <a:r>
              <a:rPr lang="ru-RU" dirty="0"/>
              <a:t>По итогам мероприятия, где было взаимодействие с контролируемым лицом (выездная проверка, инспекционный визит), инспектор составляет акт контрольного (надзорного) мероприятия. </a:t>
            </a:r>
          </a:p>
          <a:p>
            <a:pPr algn="just"/>
            <a:r>
              <a:rPr lang="ru-RU" dirty="0" smtClean="0"/>
              <a:t>Что </a:t>
            </a:r>
            <a:r>
              <a:rPr lang="ru-RU" dirty="0"/>
              <a:t>в нём отражают:</a:t>
            </a:r>
          </a:p>
          <a:p>
            <a:pPr algn="just"/>
            <a:r>
              <a:rPr lang="ru-RU" dirty="0" smtClean="0"/>
              <a:t>Реквизиты</a:t>
            </a:r>
            <a:r>
              <a:rPr lang="ru-RU" dirty="0"/>
              <a:t>: дата, время и место составления акта; наименование контрольного органа; реквизиты решения о проведении проверки; ФИО и должности инспекторов, а также представителей проверяемого лица, которые присутствовали при проверке. </a:t>
            </a:r>
          </a:p>
          <a:p>
            <a:pPr algn="just"/>
            <a:r>
              <a:rPr lang="ru-RU" dirty="0" smtClean="0"/>
              <a:t>Сведения </a:t>
            </a:r>
            <a:r>
              <a:rPr lang="ru-RU" dirty="0"/>
              <a:t>о самом мероприятии: вид КНМ, сроки проведения, какие контрольные действия совершались (осмотр, истребование документов, отбор проб, инструментальное обследование, опрос, получение письменных объяснений)</a:t>
            </a:r>
          </a:p>
        </p:txBody>
      </p:sp>
    </p:spTree>
    <p:extLst>
      <p:ext uri="{BB962C8B-B14F-4D97-AF65-F5344CB8AC3E}">
        <p14:creationId xmlns:p14="http://schemas.microsoft.com/office/powerpoint/2010/main" val="15479152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61292" y="621323"/>
            <a:ext cx="10086125" cy="5169878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/>
              <a:t>Практические подсказки для инспектора (чтобы снизить риски оспаривания)</a:t>
            </a:r>
          </a:p>
          <a:p>
            <a:pPr algn="just">
              <a:buFont typeface="Arial"/>
              <a:buChar char="•"/>
            </a:pPr>
            <a:r>
              <a:rPr lang="ru-RU" b="1" dirty="0"/>
              <a:t>Не смешивайте формальные и материальные доводы.</a:t>
            </a:r>
            <a:r>
              <a:rPr lang="ru-RU" dirty="0"/>
              <a:t> Сначала проверьте срок и полномочия, потом разбирайте по существу.</a:t>
            </a:r>
          </a:p>
          <a:p>
            <a:pPr algn="just">
              <a:buFont typeface="Arial"/>
              <a:buChar char="•"/>
            </a:pPr>
            <a:r>
              <a:rPr lang="ru-RU" b="1" dirty="0"/>
              <a:t>Фиксируйте всё в материалах дела.</a:t>
            </a:r>
            <a:r>
              <a:rPr lang="ru-RU" dirty="0"/>
              <a:t> Каждый запрос, каждое уведомление, каждый ответ — должны быть зарегистрированы и приложены к делу.</a:t>
            </a:r>
          </a:p>
          <a:p>
            <a:pPr algn="just">
              <a:buFont typeface="Arial"/>
              <a:buChar char="•"/>
            </a:pPr>
            <a:r>
              <a:rPr lang="ru-RU" b="1" dirty="0"/>
              <a:t>Используйте точные формулировки.</a:t>
            </a:r>
            <a:r>
              <a:rPr lang="ru-RU" dirty="0"/>
              <a:t> Вместо «доводы не подтверждены» лучше: «доводы о передаче объекта арендатору не подтверждены, поскольку договор аренды не был представлен на момент проверки и отсутствует в материалах дела».</a:t>
            </a:r>
          </a:p>
          <a:p>
            <a:pPr algn="just">
              <a:buFont typeface="Arial"/>
              <a:buChar char="•"/>
            </a:pPr>
            <a:r>
              <a:rPr lang="ru-RU" b="1" dirty="0"/>
              <a:t>Соблюдайте сроки.</a:t>
            </a:r>
            <a:r>
              <a:rPr lang="ru-RU" dirty="0"/>
              <a:t> Если срок истекает в выходной/праздник, окончание переносится на ближайший рабочий день.</a:t>
            </a:r>
          </a:p>
          <a:p>
            <a:pPr algn="just">
              <a:buFont typeface="Arial"/>
              <a:buChar char="•"/>
            </a:pPr>
            <a:r>
              <a:rPr lang="ru-RU" b="1" dirty="0"/>
              <a:t>Учитывайте риск‑ориентированный подход.</a:t>
            </a:r>
            <a:r>
              <a:rPr lang="ru-RU" dirty="0"/>
              <a:t> Если спорный вопрос влияет на категорию риска, это тоже стоит отразить в мотивировке.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63933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49570" y="504092"/>
            <a:ext cx="10097848" cy="5287109"/>
          </a:xfrm>
        </p:spPr>
        <p:txBody>
          <a:bodyPr>
            <a:normAutofit lnSpcReduction="10000"/>
          </a:bodyPr>
          <a:lstStyle/>
          <a:p>
            <a:r>
              <a:rPr lang="ru-RU" b="1" dirty="0"/>
              <a:t>Блок‑схема </a:t>
            </a:r>
          </a:p>
          <a:p>
            <a:pPr>
              <a:buFont typeface="+mj-lt"/>
              <a:buAutoNum type="arabicPeriod"/>
            </a:pPr>
            <a:r>
              <a:rPr lang="ru-RU" b="1" dirty="0"/>
              <a:t>Старт:</a:t>
            </a:r>
            <a:r>
              <a:rPr lang="ru-RU" dirty="0"/>
              <a:t> поступило возражение.</a:t>
            </a:r>
          </a:p>
          <a:p>
            <a:pPr>
              <a:buFont typeface="+mj-lt"/>
              <a:buAutoNum type="arabicPeriod"/>
            </a:pPr>
            <a:r>
              <a:rPr lang="ru-RU" b="1" dirty="0"/>
              <a:t>Регистрация</a:t>
            </a:r>
            <a:r>
              <a:rPr lang="ru-RU" dirty="0"/>
              <a:t> → проверка формальных условий.</a:t>
            </a:r>
          </a:p>
          <a:p>
            <a:pPr>
              <a:buFont typeface="+mj-lt"/>
              <a:buAutoNum type="arabicPeriod"/>
            </a:pPr>
            <a:r>
              <a:rPr lang="ru-RU" b="1" dirty="0"/>
              <a:t>Если формальные условия не соблюдены:</a:t>
            </a:r>
            <a:r>
              <a:rPr lang="ru-RU" dirty="0"/>
              <a:t> уведомление об отказе в рассмотрении → завершение.</a:t>
            </a:r>
          </a:p>
          <a:p>
            <a:pPr>
              <a:buFont typeface="+mj-lt"/>
              <a:buAutoNum type="arabicPeriod"/>
            </a:pPr>
            <a:r>
              <a:rPr lang="ru-RU" b="1" dirty="0"/>
              <a:t>Если соблюдены:</a:t>
            </a:r>
            <a:r>
              <a:rPr lang="ru-RU" dirty="0"/>
              <a:t> анализ по существу + при необходимости запрос сведений (с приостановлением срока).</a:t>
            </a:r>
          </a:p>
          <a:p>
            <a:pPr>
              <a:buFont typeface="+mj-lt"/>
              <a:buAutoNum type="arabicPeriod"/>
            </a:pPr>
            <a:r>
              <a:rPr lang="ru-RU" b="1" dirty="0"/>
              <a:t>Принятие решения:</a:t>
            </a:r>
            <a:r>
              <a:rPr lang="ru-RU" dirty="0"/>
              <a:t> обосновано / частично обосновано / не обосновано.</a:t>
            </a:r>
          </a:p>
          <a:p>
            <a:pPr>
              <a:buFont typeface="+mj-lt"/>
              <a:buAutoNum type="arabicPeriod"/>
            </a:pPr>
            <a:r>
              <a:rPr lang="ru-RU" b="1" dirty="0"/>
              <a:t>Направление мотивированного ответа</a:t>
            </a:r>
            <a:r>
              <a:rPr lang="ru-RU" dirty="0"/>
              <a:t> + внесение изменений в реестр (если есть).</a:t>
            </a:r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788325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08892" y="715108"/>
            <a:ext cx="10238525" cy="5076093"/>
          </a:xfrm>
        </p:spPr>
        <p:txBody>
          <a:bodyPr>
            <a:normAutofit fontScale="85000" lnSpcReduction="10000"/>
          </a:bodyPr>
          <a:lstStyle/>
          <a:p>
            <a:r>
              <a:rPr lang="ru-RU" b="1" dirty="0"/>
              <a:t>Примеры </a:t>
            </a:r>
            <a:r>
              <a:rPr lang="ru-RU" b="1" dirty="0" smtClean="0"/>
              <a:t>формулировок:</a:t>
            </a:r>
            <a:endParaRPr lang="ru-RU" b="1" dirty="0"/>
          </a:p>
          <a:p>
            <a:r>
              <a:rPr lang="ru-RU" b="1" dirty="0"/>
              <a:t>Если возражения обоснованы:</a:t>
            </a:r>
            <a:endParaRPr lang="ru-RU" dirty="0"/>
          </a:p>
          <a:p>
            <a:pPr algn="just"/>
            <a:r>
              <a:rPr lang="ru-RU" dirty="0"/>
              <a:t>«Возражения признаны обоснованными в части п. 2 акта: установлено, что нарушение устранено до окончания проверки (подтверждается актом от …). Предписание в этой части подлежит отмене. В остальной части выводы акта подтверждаются материалами проверки».</a:t>
            </a:r>
          </a:p>
          <a:p>
            <a:r>
              <a:rPr lang="ru-RU" b="1" dirty="0"/>
              <a:t>Если не обоснованы:</a:t>
            </a:r>
            <a:endParaRPr lang="ru-RU" dirty="0"/>
          </a:p>
          <a:p>
            <a:pPr algn="just"/>
            <a:r>
              <a:rPr lang="ru-RU" dirty="0"/>
              <a:t>«Доводы возражений о невозможности соблюдения требований в связи с отсутствием финансирования не являются основанием для признания нарушения отсутствующим. Обязанность по соблюдению требований не зависит от финансового положения лица. Выводы акта подтверждаются актом осмотра, фотоматериалами и протоколом».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5678127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2000" y="586154"/>
            <a:ext cx="10285417" cy="5205047"/>
          </a:xfrm>
        </p:spPr>
        <p:txBody>
          <a:bodyPr>
            <a:normAutofit fontScale="55000" lnSpcReduction="20000"/>
          </a:bodyPr>
          <a:lstStyle/>
          <a:p>
            <a:r>
              <a:rPr lang="ru-RU" b="1" dirty="0">
                <a:latin typeface="-apple-system"/>
              </a:rPr>
              <a:t>1. Виды контрольных (надзорных) действий</a:t>
            </a:r>
          </a:p>
          <a:p>
            <a:r>
              <a:rPr lang="ru-RU" dirty="0">
                <a:latin typeface="-apple-system"/>
              </a:rPr>
              <a:t>Это конкретные операции, которые инспектор совершает в ходе мероприятия. Закон (ст. 65) закрепляет такой перечень:</a:t>
            </a:r>
          </a:p>
          <a:p>
            <a:pPr>
              <a:buFont typeface="Arial"/>
              <a:buChar char="•"/>
            </a:pPr>
            <a:r>
              <a:rPr lang="ru-RU" dirty="0">
                <a:latin typeface="-apple-system"/>
              </a:rPr>
              <a:t>осмотр;</a:t>
            </a:r>
          </a:p>
          <a:p>
            <a:pPr>
              <a:buFont typeface="Arial"/>
              <a:buChar char="•"/>
            </a:pPr>
            <a:r>
              <a:rPr lang="ru-RU" dirty="0">
                <a:latin typeface="-apple-system"/>
              </a:rPr>
              <a:t>досмотр;</a:t>
            </a:r>
          </a:p>
          <a:p>
            <a:pPr>
              <a:buFont typeface="Arial"/>
              <a:buChar char="•"/>
            </a:pPr>
            <a:r>
              <a:rPr lang="ru-RU" dirty="0">
                <a:latin typeface="-apple-system"/>
              </a:rPr>
              <a:t>опрос;</a:t>
            </a:r>
          </a:p>
          <a:p>
            <a:pPr>
              <a:buFont typeface="Arial"/>
              <a:buChar char="•"/>
            </a:pPr>
            <a:r>
              <a:rPr lang="ru-RU" dirty="0">
                <a:latin typeface="-apple-system"/>
              </a:rPr>
              <a:t>получение письменных объяснений;</a:t>
            </a:r>
          </a:p>
          <a:p>
            <a:pPr>
              <a:buFont typeface="Arial"/>
              <a:buChar char="•"/>
            </a:pPr>
            <a:r>
              <a:rPr lang="ru-RU" dirty="0">
                <a:latin typeface="-apple-system"/>
              </a:rPr>
              <a:t>истребование документов;</a:t>
            </a:r>
          </a:p>
          <a:p>
            <a:pPr>
              <a:buFont typeface="Arial"/>
              <a:buChar char="•"/>
            </a:pPr>
            <a:r>
              <a:rPr lang="ru-RU" dirty="0">
                <a:latin typeface="-apple-system"/>
              </a:rPr>
              <a:t>отбор проб (образцов);</a:t>
            </a:r>
          </a:p>
          <a:p>
            <a:pPr>
              <a:buFont typeface="Arial"/>
              <a:buChar char="•"/>
            </a:pPr>
            <a:r>
              <a:rPr lang="ru-RU" dirty="0">
                <a:latin typeface="-apple-system"/>
              </a:rPr>
              <a:t>инструментальное обследование;</a:t>
            </a:r>
          </a:p>
          <a:p>
            <a:pPr>
              <a:buFont typeface="Arial"/>
              <a:buChar char="•"/>
            </a:pPr>
            <a:r>
              <a:rPr lang="ru-RU" dirty="0">
                <a:latin typeface="-apple-system"/>
              </a:rPr>
              <a:t>испытание;</a:t>
            </a:r>
          </a:p>
          <a:p>
            <a:pPr>
              <a:buFont typeface="Arial"/>
              <a:buChar char="•"/>
            </a:pPr>
            <a:r>
              <a:rPr lang="ru-RU" dirty="0">
                <a:latin typeface="-apple-system"/>
              </a:rPr>
              <a:t>экспертиза;</a:t>
            </a:r>
          </a:p>
          <a:p>
            <a:pPr>
              <a:buFont typeface="Arial"/>
              <a:buChar char="•"/>
            </a:pPr>
            <a:r>
              <a:rPr lang="ru-RU" dirty="0">
                <a:latin typeface="-apple-system"/>
              </a:rPr>
              <a:t>эксперимент. </a:t>
            </a:r>
          </a:p>
          <a:p>
            <a:r>
              <a:rPr lang="ru-RU" dirty="0">
                <a:latin typeface="-apple-system"/>
              </a:rPr>
              <a:t>При этом важно: для каждого вида контрольного (надзорного) </a:t>
            </a:r>
            <a:r>
              <a:rPr lang="ru-RU" b="1" dirty="0">
                <a:latin typeface="-apple-system"/>
              </a:rPr>
              <a:t>мероприятия</a:t>
            </a:r>
            <a:r>
              <a:rPr lang="ru-RU" dirty="0">
                <a:latin typeface="-apple-system"/>
              </a:rPr>
              <a:t> (например, выездная проверка, инспекционный визит, рейдовый осмотр) положением о виде контроля заранее закрепляют свой набор допустимых действий. То есть не все действия из списка применимы в каждой ситуации. 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1972415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0278" y="644769"/>
            <a:ext cx="10832122" cy="5943600"/>
          </a:xfrm>
        </p:spPr>
        <p:txBody>
          <a:bodyPr>
            <a:normAutofit fontScale="32500" lnSpcReduction="20000"/>
          </a:bodyPr>
          <a:lstStyle/>
          <a:p>
            <a:r>
              <a:rPr lang="ru-RU" sz="5000" dirty="0" smtClean="0">
                <a:latin typeface="-apple-system"/>
              </a:rPr>
              <a:t>Ключевые правила:</a:t>
            </a:r>
            <a:endParaRPr lang="ru-RU" sz="5000" dirty="0">
              <a:latin typeface="-apple-system"/>
            </a:endParaRPr>
          </a:p>
          <a:p>
            <a:pPr>
              <a:buFont typeface="Arial"/>
              <a:buChar char="•"/>
            </a:pPr>
            <a:r>
              <a:rPr lang="ru-RU" sz="5000" b="1" dirty="0" smtClean="0">
                <a:latin typeface="-apple-system"/>
              </a:rPr>
              <a:t>Решение.</a:t>
            </a:r>
            <a:r>
              <a:rPr lang="ru-RU" sz="5000" dirty="0" smtClean="0">
                <a:latin typeface="-apple-system"/>
              </a:rPr>
              <a:t> Для </a:t>
            </a:r>
            <a:r>
              <a:rPr lang="ru-RU" sz="5000" dirty="0">
                <a:latin typeface="-apple-system"/>
              </a:rPr>
              <a:t>мероприятия, которое предполагает взаимодействие с контролируемым лицом, нужно решение контрольного органа. В нём указывают дату, время, место, основание, вид контроля, объект контроля и другие существенные моменты. </a:t>
            </a:r>
          </a:p>
          <a:p>
            <a:pPr>
              <a:buFont typeface="Arial"/>
              <a:buChar char="•"/>
            </a:pPr>
            <a:r>
              <a:rPr lang="ru-RU" sz="5000" b="1" dirty="0">
                <a:latin typeface="-apple-system"/>
              </a:rPr>
              <a:t>Предъявление документов.</a:t>
            </a:r>
            <a:r>
              <a:rPr lang="ru-RU" sz="5000" dirty="0">
                <a:latin typeface="-apple-system"/>
              </a:rPr>
              <a:t> При взаимодействии инспектор обязан показать служебное удостоверение, копию решения (бумажную или электронную с КЭП) и сообщить учётный номер мероприятия в едином реестре контрольных (надзорных) мероприятий (ЕРКНМ). </a:t>
            </a:r>
          </a:p>
          <a:p>
            <a:pPr>
              <a:buFont typeface="Arial"/>
              <a:buChar char="•"/>
            </a:pPr>
            <a:r>
              <a:rPr lang="ru-RU" sz="5000" b="1" dirty="0">
                <a:latin typeface="-apple-system"/>
              </a:rPr>
              <a:t>Учёт режима.</a:t>
            </a:r>
            <a:r>
              <a:rPr lang="ru-RU" sz="5000" dirty="0">
                <a:latin typeface="-apple-system"/>
              </a:rPr>
              <a:t> Мероприятие проводят с учётом внутренних правил и режима работы объекта, если это не создаёт непреодолимых препятствий. </a:t>
            </a:r>
          </a:p>
          <a:p>
            <a:pPr>
              <a:buFont typeface="Arial"/>
              <a:buChar char="•"/>
            </a:pPr>
            <a:r>
              <a:rPr lang="ru-RU" sz="5000" b="1" dirty="0">
                <a:latin typeface="-apple-system"/>
              </a:rPr>
              <a:t>Фиксация.</a:t>
            </a:r>
            <a:r>
              <a:rPr lang="ru-RU" sz="5000" dirty="0">
                <a:latin typeface="-apple-system"/>
              </a:rPr>
              <a:t> Все совершённые действия и их результаты отражают в документах. Для фиксации доказательств (фото, аудио, видео) используют разрешённые способы — порядок этого устанавливает положение о виде контроля. </a:t>
            </a:r>
          </a:p>
          <a:p>
            <a:pPr>
              <a:buFont typeface="Arial"/>
              <a:buChar char="•"/>
            </a:pPr>
            <a:r>
              <a:rPr lang="ru-RU" sz="5000" b="1" dirty="0">
                <a:latin typeface="-apple-system"/>
              </a:rPr>
              <a:t>Взаимодействие.</a:t>
            </a:r>
            <a:r>
              <a:rPr lang="ru-RU" sz="5000" dirty="0">
                <a:latin typeface="-apple-system"/>
              </a:rPr>
              <a:t> По требованию контролируемого лица инспектор обязан предоставить информацию о лицах, которых привлекли к мероприятию (эксперты, специалисты). </a:t>
            </a:r>
          </a:p>
          <a:p>
            <a:pPr>
              <a:buFont typeface="Arial"/>
              <a:buChar char="•"/>
            </a:pPr>
            <a:r>
              <a:rPr lang="ru-RU" sz="5000" b="1" dirty="0">
                <a:latin typeface="-apple-system"/>
              </a:rPr>
              <a:t>Невозможность проведения.</a:t>
            </a:r>
            <a:r>
              <a:rPr lang="ru-RU" sz="5000" dirty="0">
                <a:latin typeface="-apple-system"/>
              </a:rPr>
              <a:t> Если мероприятие нельзя провести (например, из-за отсутствия представителя), инспектор составляет акт с указанием причин, информирует контролируемое лицо и вправе провести действия позже без уведомления. </a:t>
            </a:r>
          </a:p>
          <a:p>
            <a:pPr>
              <a:buFont typeface="Arial"/>
              <a:buChar char="•"/>
            </a:pPr>
            <a:r>
              <a:rPr lang="ru-RU" sz="5000" b="1" dirty="0">
                <a:latin typeface="-apple-system"/>
              </a:rPr>
              <a:t>Согласование.</a:t>
            </a:r>
            <a:r>
              <a:rPr lang="ru-RU" sz="5000" dirty="0">
                <a:latin typeface="-apple-system"/>
              </a:rPr>
              <a:t> Для некоторых внеплановых мероприятий (например, рейдовых осмотров в ряде случаев) требуется согласование с прокуратурой.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4493824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0616" y="539262"/>
            <a:ext cx="10914184" cy="5920153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>
                <a:latin typeface="-apple-system"/>
              </a:rPr>
              <a:t>Оформление результатов</a:t>
            </a:r>
          </a:p>
          <a:p>
            <a:r>
              <a:rPr lang="ru-RU" dirty="0">
                <a:latin typeface="-apple-system"/>
              </a:rPr>
              <a:t>По итогам мероприятия оформляют документы. </a:t>
            </a:r>
          </a:p>
          <a:p>
            <a:pPr algn="just">
              <a:buFont typeface="Arial"/>
              <a:buChar char="•"/>
            </a:pPr>
            <a:r>
              <a:rPr lang="ru-RU" b="1" dirty="0">
                <a:latin typeface="-apple-system"/>
              </a:rPr>
              <a:t>Акт контрольного (надзорного) мероприятия.</a:t>
            </a:r>
            <a:r>
              <a:rPr lang="ru-RU" dirty="0">
                <a:latin typeface="-apple-system"/>
              </a:rPr>
              <a:t> Его составляют по окончании мероприятия, предусматривающего взаимодействие с контролируемым лицом. Как правило, акт оформляют прямо на месте в день окончания, но если это объективно невозможно — не позднее следующего дня. </a:t>
            </a:r>
          </a:p>
          <a:p>
            <a:pPr algn="just">
              <a:buFont typeface="Arial"/>
              <a:buChar char="•"/>
            </a:pPr>
            <a:r>
              <a:rPr lang="ru-RU" b="1" dirty="0">
                <a:latin typeface="-apple-system"/>
              </a:rPr>
              <a:t>Что в акте.</a:t>
            </a:r>
            <a:r>
              <a:rPr lang="ru-RU" dirty="0">
                <a:latin typeface="-apple-system"/>
              </a:rPr>
              <a:t> Если выявлено нарушение, в акте чётко указывают, какое именно требование нарушено и каким нормативным актом оно установлено. Если нарушение устранили до конца проверки — в акте фиксируют этот факт. К акту приобщают все доказательства: документы, материалы, заполненные проверочные листы. </a:t>
            </a:r>
            <a:endParaRPr lang="ru-RU" dirty="0" smtClean="0">
              <a:latin typeface="-apple-system"/>
            </a:endParaRPr>
          </a:p>
          <a:p>
            <a:pPr algn="just">
              <a:buFont typeface="Arial"/>
              <a:buChar char="•"/>
            </a:pPr>
            <a:r>
              <a:rPr lang="ru-RU" b="1" dirty="0" smtClean="0">
                <a:latin typeface="-apple-system"/>
              </a:rPr>
              <a:t>Ознакомление</a:t>
            </a:r>
            <a:r>
              <a:rPr lang="ru-RU" b="1" dirty="0">
                <a:latin typeface="-apple-system"/>
              </a:rPr>
              <a:t>.</a:t>
            </a:r>
            <a:r>
              <a:rPr lang="ru-RU" dirty="0">
                <a:latin typeface="-apple-system"/>
              </a:rPr>
              <a:t> Контролируемое лицо (или его представитель) знакомится с актом на месте. Оно может подписать документ. Если есть отказ или невозможность подписать — в акте делают соответствующую отметку. </a:t>
            </a:r>
            <a:endParaRPr lang="ru-RU" dirty="0" smtClean="0">
              <a:latin typeface="-apple-system"/>
            </a:endParaRPr>
          </a:p>
          <a:p>
            <a:pPr algn="just">
              <a:buFont typeface="Arial"/>
              <a:buChar char="•"/>
            </a:pPr>
            <a:r>
              <a:rPr lang="ru-RU" b="1" dirty="0" smtClean="0">
                <a:latin typeface="-apple-system"/>
              </a:rPr>
              <a:t>Особые </a:t>
            </a:r>
            <a:r>
              <a:rPr lang="ru-RU" b="1" dirty="0">
                <a:latin typeface="-apple-system"/>
              </a:rPr>
              <a:t>случаи.</a:t>
            </a:r>
            <a:r>
              <a:rPr lang="ru-RU" dirty="0">
                <a:latin typeface="-apple-system"/>
              </a:rPr>
              <a:t> Если в результатах есть сведения, составляющие государственную, коммерческую, служебную или иную охраняемую законом тайну, оформление проводят с соблюдением специальных требований. </a:t>
            </a:r>
          </a:p>
          <a:p>
            <a:pPr algn="just">
              <a:buFont typeface="Arial"/>
              <a:buChar char="•"/>
            </a:pPr>
            <a:r>
              <a:rPr lang="ru-RU" b="1" dirty="0">
                <a:latin typeface="-apple-system"/>
              </a:rPr>
              <a:t>Направление в прокуратуру.</a:t>
            </a:r>
            <a:r>
              <a:rPr lang="ru-RU" dirty="0">
                <a:latin typeface="-apple-system"/>
              </a:rPr>
              <a:t> Если мероприятие согласовывалось с прокуратурой, акт после оформления направляют в орган прокуратуры через единый реестр контрольных (надзорных) мероприятий. 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7050612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44062" y="797169"/>
            <a:ext cx="10203355" cy="4994032"/>
          </a:xfrm>
        </p:spPr>
        <p:txBody>
          <a:bodyPr>
            <a:normAutofit/>
          </a:bodyPr>
          <a:lstStyle/>
          <a:p>
            <a:r>
              <a:rPr lang="ru-RU" dirty="0"/>
              <a:t>Несколько практических советов</a:t>
            </a:r>
          </a:p>
          <a:p>
            <a:pPr algn="just"/>
            <a:r>
              <a:rPr lang="ru-RU" dirty="0"/>
              <a:t>Всегда проверяйте, есть ли в положении о виде контроля прямой запрет на какое-то действие в конкретной ситуации.</a:t>
            </a:r>
          </a:p>
          <a:p>
            <a:pPr algn="just"/>
            <a:r>
              <a:rPr lang="ru-RU" dirty="0"/>
              <a:t>Если в ходе проверки вам что-то непонятно в действиях инспектора или в формулировках акта — не стесняйтесь уточнять.</a:t>
            </a:r>
          </a:p>
          <a:p>
            <a:pPr algn="just"/>
            <a:r>
              <a:rPr lang="ru-RU" dirty="0"/>
              <a:t>При фиксации нарушений обращайте внимание на то, насколько полно и точно зафиксированы доказательства: это сильно поможет при возможном оспаривании.</a:t>
            </a:r>
          </a:p>
        </p:txBody>
      </p:sp>
    </p:spTree>
    <p:extLst>
      <p:ext uri="{BB962C8B-B14F-4D97-AF65-F5344CB8AC3E}">
        <p14:creationId xmlns:p14="http://schemas.microsoft.com/office/powerpoint/2010/main" val="34772539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85446" y="527538"/>
            <a:ext cx="11019692" cy="5873262"/>
          </a:xfrm>
        </p:spPr>
        <p:txBody>
          <a:bodyPr>
            <a:normAutofit/>
          </a:bodyPr>
          <a:lstStyle/>
          <a:p>
            <a:r>
              <a:rPr lang="ru-RU" b="1" dirty="0" smtClean="0"/>
              <a:t>Кейс</a:t>
            </a:r>
            <a:r>
              <a:rPr lang="ru-RU" b="1" dirty="0"/>
              <a:t>: «Содержание МКД и самовольная перепланировка»</a:t>
            </a:r>
          </a:p>
          <a:p>
            <a:pPr algn="just"/>
            <a:r>
              <a:rPr lang="ru-RU" b="1" dirty="0"/>
              <a:t>Ситуация.</a:t>
            </a:r>
            <a:r>
              <a:rPr lang="ru-RU" dirty="0"/>
              <a:t> В администрацию города поступило обращение от жителя дома № 6</a:t>
            </a:r>
            <a:r>
              <a:rPr lang="ru-RU" dirty="0" smtClean="0"/>
              <a:t> </a:t>
            </a:r>
            <a:r>
              <a:rPr lang="ru-RU" dirty="0"/>
              <a:t>по ул. Зелёной: в подъезде грязно, на стенах — отслоения штукатурки, в электрощитах нет дверок, в одной из квартир слышны шумные работы, а на лестничной площадке складированы строительные материалы. Дом обслуживает управляющая компания (УК) «Уютный дом». Собственник квартиры № 27 — гражданин Петров.</a:t>
            </a:r>
          </a:p>
          <a:p>
            <a:pPr algn="just"/>
            <a:r>
              <a:rPr lang="ru-RU" dirty="0"/>
              <a:t>Администрация (орган муниципального жилищного контроля) решает провести контрольно‑надзорные мероприятия.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7763090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9232" y="562708"/>
            <a:ext cx="10168186" cy="5228493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                                                            Вопросы:</a:t>
            </a:r>
          </a:p>
          <a:p>
            <a:r>
              <a:rPr lang="ru-RU" dirty="0" smtClean="0"/>
              <a:t>1.В </a:t>
            </a:r>
            <a:r>
              <a:rPr lang="ru-RU" dirty="0"/>
              <a:t>какой последовательности и с какими видами КНМ целесообразно действовать в описанной ситуации, чтобы и быстро зафиксировать нарушения в подъезде, и проверить документы УК, и разобраться с перепланировкой в квартире</a:t>
            </a:r>
            <a:r>
              <a:rPr lang="ru-RU" dirty="0" smtClean="0"/>
              <a:t>?</a:t>
            </a:r>
          </a:p>
          <a:p>
            <a:r>
              <a:rPr lang="ru-RU" dirty="0" smtClean="0"/>
              <a:t>2.Какие </a:t>
            </a:r>
            <a:r>
              <a:rPr lang="ru-RU" dirty="0"/>
              <a:t>контрольные действия допустимы при инспекционном визите в МКД, а какие — только при выездной проверке? Приведите по 3 примера для каждого случая</a:t>
            </a:r>
            <a:r>
              <a:rPr lang="ru-RU" dirty="0" smtClean="0"/>
              <a:t>.</a:t>
            </a:r>
          </a:p>
          <a:p>
            <a:r>
              <a:rPr lang="ru-RU" dirty="0" smtClean="0"/>
              <a:t>3.В </a:t>
            </a:r>
            <a:r>
              <a:rPr lang="ru-RU" dirty="0"/>
              <a:t>акте инспекционного визита инспектор указал: «Штукатурка отслаивается, требуется ремонт». Нарушена ли процедура? Что нужно добавить, чтобы доказательства были достаточными</a:t>
            </a:r>
            <a:r>
              <a:rPr lang="ru-RU" dirty="0" smtClean="0"/>
              <a:t>?</a:t>
            </a:r>
          </a:p>
          <a:p>
            <a:r>
              <a:rPr lang="ru-RU" dirty="0" smtClean="0"/>
              <a:t>4.Собственник </a:t>
            </a:r>
            <a:r>
              <a:rPr lang="ru-RU" dirty="0"/>
              <a:t>квартиры № 27 отказывается пускать инспектора для осмотра на предмет перепланировки. Какие действия и решения возможны со </a:t>
            </a:r>
            <a:r>
              <a:rPr lang="ru-RU" dirty="0" smtClean="0"/>
              <a:t>стороны </a:t>
            </a:r>
            <a:r>
              <a:rPr lang="ru-RU" dirty="0"/>
              <a:t>органа контроля</a:t>
            </a:r>
            <a:r>
              <a:rPr lang="ru-RU" dirty="0" smtClean="0"/>
              <a:t>?</a:t>
            </a:r>
          </a:p>
          <a:p>
            <a:r>
              <a:rPr lang="ru-RU" dirty="0" smtClean="0"/>
              <a:t>5.Какие </a:t>
            </a:r>
            <a:r>
              <a:rPr lang="ru-RU" dirty="0"/>
              <a:t>документы и доказательства нужно приложить к акту, чтобы обосновать выдачу предписания об устранении нарушений по содержанию подъезда</a:t>
            </a:r>
            <a:r>
              <a:rPr lang="ru-RU" dirty="0" smtClean="0"/>
              <a:t>?</a:t>
            </a:r>
          </a:p>
          <a:p>
            <a:r>
              <a:rPr lang="ru-RU" dirty="0" smtClean="0"/>
              <a:t>6.Как </a:t>
            </a:r>
            <a:r>
              <a:rPr lang="ru-RU" dirty="0"/>
              <a:t>отразить в акте и реестре КНМ тот факт, что часть нарушений была устранена прямо во время инспекционного визита (например, убрали мусор с лестничной площадки)?</a:t>
            </a:r>
          </a:p>
        </p:txBody>
      </p:sp>
    </p:spTree>
    <p:extLst>
      <p:ext uri="{BB962C8B-B14F-4D97-AF65-F5344CB8AC3E}">
        <p14:creationId xmlns:p14="http://schemas.microsoft.com/office/powerpoint/2010/main" val="143252960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30402" y="350347"/>
            <a:ext cx="10546490" cy="3858237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1400" dirty="0" smtClean="0"/>
              <a:t>ВОПРОС 1.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1400" dirty="0" smtClean="0"/>
              <a:t>Начать </a:t>
            </a:r>
            <a:r>
              <a:rPr lang="ru-RU" sz="1400" dirty="0"/>
              <a:t>с </a:t>
            </a:r>
            <a:r>
              <a:rPr lang="ru-RU" sz="1400" b="1" dirty="0"/>
              <a:t>инспекционного визита</a:t>
            </a:r>
            <a:r>
              <a:rPr lang="ru-RU" sz="1400" dirty="0"/>
              <a:t> для осмотра подъезда, фиксации видимых нарушений, опроса представителя УК и жильца. Это позволит оперативно собрать первичные доказательства.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1400" dirty="0"/>
              <a:t>Параллельно или сразу после — назначить </a:t>
            </a:r>
            <a:r>
              <a:rPr lang="ru-RU" sz="1400" b="1" dirty="0"/>
              <a:t>документарную проверку</a:t>
            </a:r>
            <a:r>
              <a:rPr lang="ru-RU" sz="1400" dirty="0"/>
              <a:t> УК: запросить акты осмотров, журналы, договоры, чтобы проверить системность нарушений и исполнение обязанностей.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1400" dirty="0"/>
              <a:t>Если нарушения серьёзные (риск обрушения, угроза жизни и здоровью) или нужна экспертиза — назначить </a:t>
            </a:r>
            <a:r>
              <a:rPr lang="ru-RU" sz="1400" b="1" dirty="0"/>
              <a:t>выездную проверку</a:t>
            </a:r>
            <a:r>
              <a:rPr lang="ru-RU" sz="1400" dirty="0"/>
              <a:t> с инструментальными замерами и привлечением экспертов.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1400" dirty="0"/>
              <a:t>По вопросу перепланировки в квартире № 27: если есть признаки самовольной перепланировки, орган жилищного контроля может выдать </a:t>
            </a:r>
            <a:r>
              <a:rPr lang="ru-RU" sz="1400" b="1" dirty="0"/>
              <a:t>предостережение</a:t>
            </a:r>
            <a:r>
              <a:rPr lang="ru-RU" sz="1400" dirty="0"/>
              <a:t> либо инициировать проверку с доступом в жилое помещение (с согласия собственника либо через суд, если доступ не дают).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b="1" dirty="0"/>
              <a:t>Вопрос 2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b="1" dirty="0" err="1" smtClean="0"/>
              <a:t>Отввет</a:t>
            </a:r>
            <a:r>
              <a:rPr lang="ru-RU" sz="1400" b="1" dirty="0"/>
              <a:t>:</a:t>
            </a:r>
            <a:endParaRPr lang="ru-RU" sz="14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b="1" dirty="0"/>
              <a:t>Допустимы при инспекционном визите</a:t>
            </a:r>
            <a:r>
              <a:rPr lang="ru-RU" sz="1400" b="1" dirty="0" smtClean="0"/>
              <a:t>:  </a:t>
            </a:r>
            <a:r>
              <a:rPr lang="ru-RU" sz="1400" dirty="0" smtClean="0"/>
              <a:t>осмотр; опрос; получение </a:t>
            </a:r>
            <a:r>
              <a:rPr lang="ru-RU" sz="1400" dirty="0"/>
              <a:t>письменных объяснений</a:t>
            </a:r>
            <a:r>
              <a:rPr lang="ru-RU" sz="1400" dirty="0" smtClean="0"/>
              <a:t>; истребование </a:t>
            </a:r>
            <a:r>
              <a:rPr lang="ru-RU" sz="1400" dirty="0"/>
              <a:t>документов, которые должны находиться на объекте (журналы, акты, паспорта оборудования</a:t>
            </a:r>
            <a:r>
              <a:rPr lang="ru-RU" sz="1400" dirty="0" smtClean="0"/>
              <a:t>);  заполнение </a:t>
            </a:r>
            <a:r>
              <a:rPr lang="ru-RU" sz="1400" dirty="0"/>
              <a:t>проверочного листа.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b="1" dirty="0"/>
              <a:t>Чаще применяются при выездной проверке (либо требуют специального обоснования</a:t>
            </a:r>
            <a:r>
              <a:rPr lang="ru-RU" sz="1400" b="1" dirty="0" smtClean="0"/>
              <a:t>):  </a:t>
            </a:r>
            <a:r>
              <a:rPr lang="ru-RU" sz="1400" dirty="0" smtClean="0"/>
              <a:t>отбор </a:t>
            </a:r>
            <a:r>
              <a:rPr lang="ru-RU" sz="1400" dirty="0"/>
              <a:t>проб (материалов, воздуха, воды) — если есть методика и основания;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Arial"/>
              <a:buChar char="•"/>
            </a:pPr>
            <a:r>
              <a:rPr lang="ru-RU" sz="1400" dirty="0"/>
              <a:t>инструментальное обследование (замеры прочности, влажности, </a:t>
            </a:r>
            <a:r>
              <a:rPr lang="ru-RU" sz="1400" dirty="0" err="1"/>
              <a:t>тепловизионная</a:t>
            </a:r>
            <a:r>
              <a:rPr lang="ru-RU" sz="1400" dirty="0"/>
              <a:t> съёмка);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Arial"/>
              <a:buChar char="•"/>
            </a:pPr>
            <a:r>
              <a:rPr lang="ru-RU" sz="1400" dirty="0"/>
              <a:t>экспертиза (строительная, техническая) — требует отдельного задания и сроков.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b="1" dirty="0"/>
              <a:t>Вопрос 3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b="1" dirty="0" smtClean="0"/>
              <a:t>Ответ</a:t>
            </a:r>
            <a:r>
              <a:rPr lang="ru-RU" sz="1400" b="1" dirty="0"/>
              <a:t>: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>Формулировка слишком общая. Чтобы доказательства были юридически значимыми, нужно: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Arial"/>
              <a:buChar char="•"/>
            </a:pPr>
            <a:r>
              <a:rPr lang="ru-RU" sz="1400" dirty="0"/>
              <a:t>указать </a:t>
            </a:r>
            <a:r>
              <a:rPr lang="ru-RU" sz="1400" b="1" dirty="0"/>
              <a:t>точное местоположение</a:t>
            </a:r>
            <a:r>
              <a:rPr lang="ru-RU" sz="1400" dirty="0"/>
              <a:t> нарушения (подъезд, этаж, участок стены);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Arial"/>
              <a:buChar char="•"/>
            </a:pPr>
            <a:r>
              <a:rPr lang="ru-RU" sz="1400" dirty="0"/>
              <a:t>описать </a:t>
            </a:r>
            <a:r>
              <a:rPr lang="ru-RU" sz="1400" b="1" dirty="0"/>
              <a:t>размеры и характер</a:t>
            </a:r>
            <a:r>
              <a:rPr lang="ru-RU" sz="1400" dirty="0"/>
              <a:t> повреждения (площадь отслоения, трещины, влажность);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Arial"/>
              <a:buChar char="•"/>
            </a:pPr>
            <a:r>
              <a:rPr lang="ru-RU" sz="1400" dirty="0"/>
              <a:t>приложить </a:t>
            </a:r>
            <a:r>
              <a:rPr lang="ru-RU" sz="1400" b="1" dirty="0" err="1"/>
              <a:t>фотофиксацию</a:t>
            </a:r>
            <a:r>
              <a:rPr lang="ru-RU" sz="1400" dirty="0"/>
              <a:t> с привязкой к месту (общий план + крупный план);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Arial"/>
              <a:buChar char="•"/>
            </a:pPr>
            <a:r>
              <a:rPr lang="ru-RU" sz="1400" dirty="0"/>
              <a:t>при наличии — результаты </a:t>
            </a:r>
            <a:r>
              <a:rPr lang="ru-RU" sz="1400" b="1" dirty="0"/>
              <a:t>инструментального обследования</a:t>
            </a:r>
            <a:r>
              <a:rPr lang="ru-RU" sz="1400" dirty="0"/>
              <a:t> (уровень влажности, прочность сцепления);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Arial"/>
              <a:buChar char="•"/>
            </a:pPr>
            <a:r>
              <a:rPr lang="ru-RU" sz="1400" dirty="0"/>
              <a:t>сослаться на </a:t>
            </a:r>
            <a:r>
              <a:rPr lang="ru-RU" sz="1400" b="1" dirty="0"/>
              <a:t>нормативные требования</a:t>
            </a:r>
            <a:r>
              <a:rPr lang="ru-RU" sz="1400" dirty="0"/>
              <a:t> (например, п. 4.2.1 Правил и норм технической эксплуатации жилищного фонда, Постановление Госстроя РФ № 170</a:t>
            </a:r>
            <a:r>
              <a:rPr lang="ru-RU" sz="1400" dirty="0" smtClean="0"/>
              <a:t>).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663933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14400" y="539262"/>
            <a:ext cx="10668000" cy="5251939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Выводы по результатам. </a:t>
            </a:r>
            <a:r>
              <a:rPr lang="ru-RU" dirty="0" smtClean="0"/>
              <a:t>ВАРИАНТЫ</a:t>
            </a:r>
            <a:endParaRPr lang="ru-RU" dirty="0"/>
          </a:p>
          <a:p>
            <a:pPr algn="just"/>
            <a:r>
              <a:rPr lang="ru-RU" dirty="0"/>
              <a:t>Нарушений не выявлено — фиксируется факт соблюдения обязательных требований, требований разрешительных документов или исполнения ранее принятых решений контрольного органа. </a:t>
            </a:r>
          </a:p>
          <a:p>
            <a:pPr algn="just"/>
            <a:r>
              <a:rPr lang="ru-RU" dirty="0" smtClean="0"/>
              <a:t>Нарушения </a:t>
            </a:r>
            <a:r>
              <a:rPr lang="ru-RU" dirty="0"/>
              <a:t>выявлены — подробно описывается каждое. Для каждого указывают: какое именно обязательное требование нарушено, какой нормативный правовой акт и его структурная единица это требование устанавливают, а также доказательства нарушения (ссылки на протоколы, фото, экспертные заключения). </a:t>
            </a:r>
          </a:p>
          <a:p>
            <a:pPr algn="just"/>
            <a:r>
              <a:rPr lang="ru-RU" dirty="0" smtClean="0"/>
              <a:t>Факт </a:t>
            </a:r>
            <a:r>
              <a:rPr lang="ru-RU" dirty="0"/>
              <a:t>устранения. Если нарушение устранили прямо в ходе проверки (до её окончания), в акте делают об этом запись. </a:t>
            </a:r>
          </a:p>
          <a:p>
            <a:pPr algn="just"/>
            <a:r>
              <a:rPr lang="ru-RU" dirty="0" smtClean="0"/>
              <a:t>Приложения</a:t>
            </a:r>
            <a:r>
              <a:rPr lang="ru-RU" dirty="0"/>
              <a:t>. К акту приобщают все документы и материалы, которые стали доказательствами: протоколы (осмотра, отбора проб, испытаний), экспертные заключения, письменные объяснения, заполненные проверочные листы.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3731910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1693" y="574431"/>
            <a:ext cx="11418276" cy="5216770"/>
          </a:xfrm>
        </p:spPr>
        <p:txBody>
          <a:bodyPr>
            <a:noAutofit/>
          </a:bodyPr>
          <a:lstStyle/>
          <a:p>
            <a:pPr lvl="0"/>
            <a:r>
              <a:rPr lang="ru-RU" sz="1400" b="1" dirty="0">
                <a:solidFill>
                  <a:prstClr val="black"/>
                </a:solidFill>
              </a:rPr>
              <a:t>Вопрос </a:t>
            </a:r>
            <a:r>
              <a:rPr lang="ru-RU" sz="1400" b="1" dirty="0" smtClean="0">
                <a:solidFill>
                  <a:prstClr val="black"/>
                </a:solidFill>
              </a:rPr>
              <a:t>4.  Ответ</a:t>
            </a:r>
            <a:r>
              <a:rPr lang="ru-RU" sz="1400" b="1" dirty="0">
                <a:solidFill>
                  <a:prstClr val="black"/>
                </a:solidFill>
              </a:rPr>
              <a:t>:</a:t>
            </a:r>
            <a:endParaRPr lang="ru-RU" sz="1400" dirty="0">
              <a:solidFill>
                <a:prstClr val="black"/>
              </a:solidFill>
            </a:endParaRPr>
          </a:p>
          <a:p>
            <a:pPr lvl="0">
              <a:buFont typeface="+mj-lt"/>
              <a:buAutoNum type="arabicPeriod"/>
            </a:pPr>
            <a:r>
              <a:rPr lang="ru-RU" sz="1400" dirty="0">
                <a:solidFill>
                  <a:prstClr val="black"/>
                </a:solidFill>
              </a:rPr>
              <a:t>Если есть признаки нарушения, орган вправе выдать </a:t>
            </a:r>
            <a:r>
              <a:rPr lang="ru-RU" sz="1400" b="1" dirty="0">
                <a:solidFill>
                  <a:prstClr val="black"/>
                </a:solidFill>
              </a:rPr>
              <a:t>предостережение</a:t>
            </a:r>
            <a:r>
              <a:rPr lang="ru-RU" sz="1400" dirty="0">
                <a:solidFill>
                  <a:prstClr val="black"/>
                </a:solidFill>
              </a:rPr>
              <a:t> о недопустимости нарушения обязательных требований (ст. 49 Закона № 248‑ФЗ).</a:t>
            </a:r>
          </a:p>
          <a:p>
            <a:pPr lvl="0">
              <a:buFont typeface="+mj-lt"/>
              <a:buAutoNum type="arabicPeriod"/>
            </a:pPr>
            <a:r>
              <a:rPr lang="ru-RU" sz="1400" dirty="0">
                <a:solidFill>
                  <a:prstClr val="black"/>
                </a:solidFill>
              </a:rPr>
              <a:t>При наличии оснований для внеплановой проверки и отказе в доступе инспектор составляет </a:t>
            </a:r>
            <a:r>
              <a:rPr lang="ru-RU" sz="1400" b="1" dirty="0">
                <a:solidFill>
                  <a:prstClr val="black"/>
                </a:solidFill>
              </a:rPr>
              <a:t>акт о невозможности проведения контрольного действия</a:t>
            </a:r>
            <a:r>
              <a:rPr lang="ru-RU" sz="1400" dirty="0">
                <a:solidFill>
                  <a:prstClr val="black"/>
                </a:solidFill>
              </a:rPr>
              <a:t> с указанием причин.</a:t>
            </a:r>
          </a:p>
          <a:p>
            <a:pPr lvl="0">
              <a:buFont typeface="+mj-lt"/>
              <a:buAutoNum type="arabicPeriod"/>
            </a:pPr>
            <a:r>
              <a:rPr lang="ru-RU" sz="1400" dirty="0">
                <a:solidFill>
                  <a:prstClr val="black"/>
                </a:solidFill>
              </a:rPr>
              <a:t>Орган может обратиться в </a:t>
            </a:r>
            <a:r>
              <a:rPr lang="ru-RU" sz="1400" b="1" dirty="0">
                <a:solidFill>
                  <a:prstClr val="black"/>
                </a:solidFill>
              </a:rPr>
              <a:t>суд</a:t>
            </a:r>
            <a:r>
              <a:rPr lang="ru-RU" sz="1400" dirty="0">
                <a:solidFill>
                  <a:prstClr val="black"/>
                </a:solidFill>
              </a:rPr>
              <a:t> с требованием обязать собственника обеспечить доступ для проверки (это типичная практика по самовольным перепланировкам).</a:t>
            </a:r>
          </a:p>
          <a:p>
            <a:pPr lvl="0">
              <a:buFont typeface="+mj-lt"/>
              <a:buAutoNum type="arabicPeriod"/>
            </a:pPr>
            <a:r>
              <a:rPr lang="ru-RU" sz="1400" dirty="0">
                <a:solidFill>
                  <a:prstClr val="black"/>
                </a:solidFill>
              </a:rPr>
              <a:t>Параллельно можно запросить сведения в </a:t>
            </a:r>
            <a:r>
              <a:rPr lang="ru-RU" sz="1400" b="1" dirty="0">
                <a:solidFill>
                  <a:prstClr val="black"/>
                </a:solidFill>
              </a:rPr>
              <a:t>БТИ, </a:t>
            </a:r>
            <a:r>
              <a:rPr lang="ru-RU" sz="1400" b="1" dirty="0" err="1">
                <a:solidFill>
                  <a:prstClr val="black"/>
                </a:solidFill>
              </a:rPr>
              <a:t>Росреестре</a:t>
            </a:r>
            <a:r>
              <a:rPr lang="ru-RU" sz="1400" dirty="0">
                <a:solidFill>
                  <a:prstClr val="black"/>
                </a:solidFill>
              </a:rPr>
              <a:t>, у УК, чтобы собрать косвенные доказательства (расхождения площадей, отсутствие согласованной перепланировки).</a:t>
            </a:r>
          </a:p>
          <a:p>
            <a:pPr lvl="0"/>
            <a:r>
              <a:rPr lang="ru-RU" sz="1400" b="1" dirty="0">
                <a:solidFill>
                  <a:prstClr val="black"/>
                </a:solidFill>
              </a:rPr>
              <a:t>Вопрос </a:t>
            </a:r>
            <a:r>
              <a:rPr lang="ru-RU" sz="1400" b="1" dirty="0" smtClean="0">
                <a:solidFill>
                  <a:prstClr val="black"/>
                </a:solidFill>
              </a:rPr>
              <a:t>5. Ответ</a:t>
            </a:r>
            <a:r>
              <a:rPr lang="ru-RU" sz="1400" b="1" dirty="0">
                <a:solidFill>
                  <a:prstClr val="black"/>
                </a:solidFill>
              </a:rPr>
              <a:t>:</a:t>
            </a:r>
            <a:r>
              <a:rPr lang="ru-RU" sz="1400" dirty="0">
                <a:solidFill>
                  <a:prstClr val="black"/>
                </a:solidFill>
              </a:rPr>
              <a:t/>
            </a:r>
            <a:br>
              <a:rPr lang="ru-RU" sz="1400" dirty="0">
                <a:solidFill>
                  <a:prstClr val="black"/>
                </a:solidFill>
              </a:rPr>
            </a:br>
            <a:r>
              <a:rPr lang="ru-RU" sz="1400" dirty="0">
                <a:solidFill>
                  <a:prstClr val="black"/>
                </a:solidFill>
              </a:rPr>
              <a:t>К акту прикладывают</a:t>
            </a:r>
            <a:r>
              <a:rPr lang="ru-RU" sz="1400" dirty="0" smtClean="0">
                <a:solidFill>
                  <a:prstClr val="black"/>
                </a:solidFill>
              </a:rPr>
              <a:t>: </a:t>
            </a:r>
            <a:r>
              <a:rPr lang="ru-RU" sz="1400" b="1" dirty="0" smtClean="0">
                <a:solidFill>
                  <a:prstClr val="black"/>
                </a:solidFill>
              </a:rPr>
              <a:t>протокол </a:t>
            </a:r>
            <a:r>
              <a:rPr lang="ru-RU" sz="1400" b="1" dirty="0">
                <a:solidFill>
                  <a:prstClr val="black"/>
                </a:solidFill>
              </a:rPr>
              <a:t>осмотра</a:t>
            </a:r>
            <a:r>
              <a:rPr lang="ru-RU" sz="1400" dirty="0">
                <a:solidFill>
                  <a:prstClr val="black"/>
                </a:solidFill>
              </a:rPr>
              <a:t> с детальным описанием</a:t>
            </a:r>
            <a:r>
              <a:rPr lang="ru-RU" sz="1400" dirty="0" smtClean="0">
                <a:solidFill>
                  <a:prstClr val="black"/>
                </a:solidFill>
              </a:rPr>
              <a:t>; </a:t>
            </a:r>
            <a:r>
              <a:rPr lang="ru-RU" sz="1400" b="1" dirty="0" err="1" smtClean="0">
                <a:solidFill>
                  <a:prstClr val="black"/>
                </a:solidFill>
              </a:rPr>
              <a:t>фототаблицу</a:t>
            </a:r>
            <a:r>
              <a:rPr lang="ru-RU" sz="1400" dirty="0" smtClean="0">
                <a:solidFill>
                  <a:prstClr val="black"/>
                </a:solidFill>
              </a:rPr>
              <a:t> </a:t>
            </a:r>
            <a:r>
              <a:rPr lang="ru-RU" sz="1400" dirty="0">
                <a:solidFill>
                  <a:prstClr val="black"/>
                </a:solidFill>
              </a:rPr>
              <a:t>(минимум 2 ракурса на каждый дефект);</a:t>
            </a:r>
          </a:p>
          <a:p>
            <a:pPr lvl="0">
              <a:buFont typeface="Arial"/>
              <a:buChar char="•"/>
            </a:pPr>
            <a:r>
              <a:rPr lang="ru-RU" sz="1400" b="1" dirty="0">
                <a:solidFill>
                  <a:prstClr val="black"/>
                </a:solidFill>
              </a:rPr>
              <a:t>письменные объяснения</a:t>
            </a:r>
            <a:r>
              <a:rPr lang="ru-RU" sz="1400" dirty="0">
                <a:solidFill>
                  <a:prstClr val="black"/>
                </a:solidFill>
              </a:rPr>
              <a:t> представителя УК</a:t>
            </a:r>
            <a:r>
              <a:rPr lang="ru-RU" sz="1400" dirty="0" smtClean="0">
                <a:solidFill>
                  <a:prstClr val="black"/>
                </a:solidFill>
              </a:rPr>
              <a:t>; копии </a:t>
            </a:r>
            <a:r>
              <a:rPr lang="ru-RU" sz="1400" b="1" dirty="0">
                <a:solidFill>
                  <a:prstClr val="black"/>
                </a:solidFill>
              </a:rPr>
              <a:t>документов</a:t>
            </a:r>
            <a:r>
              <a:rPr lang="ru-RU" sz="1400" dirty="0">
                <a:solidFill>
                  <a:prstClr val="black"/>
                </a:solidFill>
              </a:rPr>
              <a:t>, подтверждающих обязанности УК (договор управления, акты осмотров);</a:t>
            </a:r>
          </a:p>
          <a:p>
            <a:pPr lvl="0">
              <a:buFont typeface="Arial"/>
              <a:buChar char="•"/>
            </a:pPr>
            <a:r>
              <a:rPr lang="ru-RU" sz="1400" dirty="0">
                <a:solidFill>
                  <a:prstClr val="black"/>
                </a:solidFill>
              </a:rPr>
              <a:t>при наличии — </a:t>
            </a:r>
            <a:r>
              <a:rPr lang="ru-RU" sz="1400" b="1" dirty="0">
                <a:solidFill>
                  <a:prstClr val="black"/>
                </a:solidFill>
              </a:rPr>
              <a:t>результаты инструментального обследования</a:t>
            </a:r>
            <a:r>
              <a:rPr lang="ru-RU" sz="1400" dirty="0">
                <a:solidFill>
                  <a:prstClr val="black"/>
                </a:solidFill>
              </a:rPr>
              <a:t> или </a:t>
            </a:r>
            <a:r>
              <a:rPr lang="ru-RU" sz="1400" b="1" dirty="0">
                <a:solidFill>
                  <a:prstClr val="black"/>
                </a:solidFill>
              </a:rPr>
              <a:t>заключение эксперта</a:t>
            </a:r>
            <a:r>
              <a:rPr lang="ru-RU" sz="1400" dirty="0">
                <a:solidFill>
                  <a:prstClr val="black"/>
                </a:solidFill>
              </a:rPr>
              <a:t>;</a:t>
            </a:r>
          </a:p>
          <a:p>
            <a:pPr lvl="0">
              <a:buFont typeface="Arial"/>
              <a:buChar char="•"/>
            </a:pPr>
            <a:r>
              <a:rPr lang="ru-RU" sz="1400" dirty="0">
                <a:solidFill>
                  <a:prstClr val="black"/>
                </a:solidFill>
              </a:rPr>
              <a:t>заполненный </a:t>
            </a:r>
            <a:r>
              <a:rPr lang="ru-RU" sz="1400" b="1" dirty="0">
                <a:solidFill>
                  <a:prstClr val="black"/>
                </a:solidFill>
              </a:rPr>
              <a:t>проверочный лист</a:t>
            </a:r>
            <a:r>
              <a:rPr lang="ru-RU" sz="1400" dirty="0">
                <a:solidFill>
                  <a:prstClr val="black"/>
                </a:solidFill>
              </a:rPr>
              <a:t> (если применялся).</a:t>
            </a:r>
          </a:p>
          <a:p>
            <a:pPr lvl="0"/>
            <a:r>
              <a:rPr lang="ru-RU" sz="1400" dirty="0">
                <a:solidFill>
                  <a:prstClr val="black"/>
                </a:solidFill>
              </a:rPr>
              <a:t>В самом предписании указывают конкретные мероприятия (например, «выполнить ремонт штукатурного слоя на участке стены площадью 3,2 м²»), сроки и ответственного.</a:t>
            </a:r>
          </a:p>
          <a:p>
            <a:pPr lvl="0"/>
            <a:endParaRPr lang="ru-RU" sz="1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883258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37846" y="586154"/>
            <a:ext cx="10820400" cy="5205047"/>
          </a:xfrm>
        </p:spPr>
        <p:txBody>
          <a:bodyPr>
            <a:normAutofit/>
          </a:bodyPr>
          <a:lstStyle/>
          <a:p>
            <a:r>
              <a:rPr lang="ru-RU" dirty="0"/>
              <a:t>Вопрос 6</a:t>
            </a:r>
          </a:p>
          <a:p>
            <a:r>
              <a:rPr lang="ru-RU" dirty="0"/>
              <a:t>Как отразить в акте и реестре КНМ тот факт, что часть нарушений была устранена прямо во время инспекционного визита (например, убрали мусор с лестничной площадки)?</a:t>
            </a:r>
          </a:p>
          <a:p>
            <a:r>
              <a:rPr lang="ru-RU" dirty="0"/>
              <a:t>Ответ:</a:t>
            </a:r>
            <a:br>
              <a:rPr lang="ru-RU" dirty="0"/>
            </a:br>
            <a:r>
              <a:rPr lang="ru-RU" dirty="0"/>
              <a:t>В акте делают прямую запись: «Нарушение в части захламления лестничной площадки устранено в ходе инспекционного визита. Подтверждается актом уборки от [дата], фотоматериалами №№ X–Y». В реестре КНМ это также фиксируют: в сведениях о результатах указывают, что нарушение устранено, прикладывают подтверждающие док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5678127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02678" y="597877"/>
            <a:ext cx="10144740" cy="5193324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Особенности в условиях антикризисных мер</a:t>
            </a:r>
          </a:p>
          <a:p>
            <a:pPr algn="just"/>
            <a:r>
              <a:rPr lang="ru-RU" dirty="0"/>
              <a:t>Ключевой нюанс — ограничения, которые вводились (и иногда продлевались) специальными актами (например, Постановлением Правительства РФ № 336 от 10.03.2022). Суть в том, что предписание выдавали не при любом нарушении, а только если оно создавало непосредственную угрозу: жизни и здоровью людей, возникновению ЧС, ущербу обороне и безопасности государства. Это снижало нагрузку на бизнес, но требовало от инспектора чёткой аргументации в акте. </a:t>
            </a:r>
          </a:p>
          <a:p>
            <a:pPr algn="just"/>
            <a:r>
              <a:rPr lang="ru-RU" dirty="0" smtClean="0"/>
              <a:t>Порядок </a:t>
            </a:r>
            <a:r>
              <a:rPr lang="ru-RU" dirty="0"/>
              <a:t>выдачи</a:t>
            </a:r>
          </a:p>
          <a:p>
            <a:pPr algn="just"/>
            <a:r>
              <a:rPr lang="ru-RU" dirty="0"/>
              <a:t>Предписание выдают, если нарушения не устранены до окончания контрольного (надзорного) мероприятия, профилактического визита или завершения действия в рамках специального режима. После оформления акта инспектор составляет предписание и вручает его контролируемому лицу. </a:t>
            </a:r>
          </a:p>
          <a:p>
            <a:pPr algn="just"/>
            <a:r>
              <a:rPr lang="ru-RU" dirty="0" smtClean="0"/>
              <a:t>Важное </a:t>
            </a:r>
            <a:r>
              <a:rPr lang="ru-RU" dirty="0"/>
              <a:t>правило для госучреждений: если контролируемое лицо — государственное или муниципальное учреждение, предписание выдают ему, а копию обязательно направляют органу-учредителю. 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1972415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85446" y="410307"/>
            <a:ext cx="10238525" cy="5122986"/>
          </a:xfrm>
        </p:spPr>
        <p:txBody>
          <a:bodyPr>
            <a:noAutofit/>
          </a:bodyPr>
          <a:lstStyle/>
          <a:p>
            <a:pPr algn="just"/>
            <a:r>
              <a:rPr lang="ru-RU" sz="1400" b="1" dirty="0">
                <a:latin typeface="-apple-system"/>
              </a:rPr>
              <a:t>Содержание предписания</a:t>
            </a:r>
          </a:p>
          <a:p>
            <a:pPr algn="just"/>
            <a:r>
              <a:rPr lang="ru-RU" sz="1400" dirty="0">
                <a:latin typeface="-apple-system"/>
              </a:rPr>
              <a:t>По каждому выявленному нарушению в документе должны быть чётко прописаны:</a:t>
            </a:r>
          </a:p>
          <a:p>
            <a:pPr algn="just">
              <a:buFont typeface="Arial"/>
              <a:buChar char="•"/>
            </a:pPr>
            <a:r>
              <a:rPr lang="ru-RU" sz="1400" b="1" dirty="0">
                <a:latin typeface="-apple-system"/>
              </a:rPr>
              <a:t>Описание нарушения</a:t>
            </a:r>
            <a:r>
              <a:rPr lang="ru-RU" sz="1400" dirty="0">
                <a:latin typeface="-apple-system"/>
              </a:rPr>
              <a:t> с указанием конкретных норм (структурных единиц нормативного акта), которые нарушены.</a:t>
            </a:r>
          </a:p>
          <a:p>
            <a:pPr algn="just">
              <a:buFont typeface="Arial"/>
              <a:buChar char="•"/>
            </a:pPr>
            <a:r>
              <a:rPr lang="ru-RU" sz="1400" b="1" dirty="0">
                <a:latin typeface="-apple-system"/>
              </a:rPr>
              <a:t>Срок устранения</a:t>
            </a:r>
            <a:r>
              <a:rPr lang="ru-RU" sz="1400" dirty="0">
                <a:latin typeface="-apple-system"/>
              </a:rPr>
              <a:t> с конкретной датой. При этом общий срок исполнения предписания не может превышать </a:t>
            </a:r>
            <a:r>
              <a:rPr lang="ru-RU" sz="1400" b="1" dirty="0">
                <a:latin typeface="-apple-system"/>
              </a:rPr>
              <a:t>шести месяцев</a:t>
            </a:r>
            <a:r>
              <a:rPr lang="ru-RU" sz="1400" dirty="0">
                <a:latin typeface="-apple-system"/>
              </a:rPr>
              <a:t>. </a:t>
            </a:r>
          </a:p>
          <a:p>
            <a:pPr algn="just">
              <a:buFont typeface="Arial"/>
              <a:buChar char="•"/>
            </a:pPr>
            <a:r>
              <a:rPr lang="ru-RU" sz="1400" b="1" dirty="0">
                <a:latin typeface="-apple-system"/>
              </a:rPr>
              <a:t>Перечень рекомендованных мероприятий</a:t>
            </a:r>
            <a:r>
              <a:rPr lang="ru-RU" sz="1400" dirty="0">
                <a:latin typeface="-apple-system"/>
              </a:rPr>
              <a:t> по устранению нарушения.</a:t>
            </a:r>
          </a:p>
          <a:p>
            <a:pPr algn="just">
              <a:buFont typeface="Arial"/>
              <a:buChar char="•"/>
            </a:pPr>
            <a:r>
              <a:rPr lang="ru-RU" sz="1400" b="1" dirty="0">
                <a:latin typeface="-apple-system"/>
              </a:rPr>
              <a:t>Перечень сведений</a:t>
            </a:r>
            <a:r>
              <a:rPr lang="ru-RU" sz="1400" dirty="0">
                <a:latin typeface="-apple-system"/>
              </a:rPr>
              <a:t>, которые контролируемое лицо должно представить в качестве подтверждения устранения (например, акты выполненных работ, </a:t>
            </a:r>
            <a:r>
              <a:rPr lang="ru-RU" sz="1400" dirty="0" err="1">
                <a:latin typeface="-apple-system"/>
              </a:rPr>
              <a:t>фотофиксация</a:t>
            </a:r>
            <a:r>
              <a:rPr lang="ru-RU" sz="1400" dirty="0">
                <a:latin typeface="-apple-system"/>
              </a:rPr>
              <a:t>). </a:t>
            </a:r>
            <a:endParaRPr lang="ru-RU" sz="1400" dirty="0" smtClean="0">
              <a:latin typeface="-apple-system"/>
            </a:endParaRPr>
          </a:p>
          <a:p>
            <a:pPr algn="just">
              <a:buFont typeface="Arial"/>
              <a:buChar char="•"/>
            </a:pPr>
            <a:r>
              <a:rPr lang="ru-RU" sz="1400" b="1" dirty="0" smtClean="0">
                <a:latin typeface="-apple-system"/>
              </a:rPr>
              <a:t>Сроки </a:t>
            </a:r>
            <a:r>
              <a:rPr lang="ru-RU" sz="1400" b="1" dirty="0">
                <a:latin typeface="-apple-system"/>
              </a:rPr>
              <a:t>исполнения</a:t>
            </a:r>
          </a:p>
          <a:p>
            <a:pPr algn="just"/>
            <a:r>
              <a:rPr lang="ru-RU" sz="1400" dirty="0">
                <a:latin typeface="-apple-system"/>
              </a:rPr>
              <a:t>Как уже отметила, максимальный срок — 6 месяцев. При определении срока инспектор учитывает обстоятельства: например, если устранение связано с расходованием средств, орган смотрит на имущественное и финансовое положение контролируемого лица. </a:t>
            </a:r>
          </a:p>
          <a:p>
            <a:pPr algn="just"/>
            <a:r>
              <a:rPr lang="ru-RU" sz="1400" b="1" dirty="0">
                <a:latin typeface="-apple-system"/>
              </a:rPr>
              <a:t>Отсрочка исполнения</a:t>
            </a:r>
          </a:p>
          <a:p>
            <a:pPr algn="just"/>
            <a:r>
              <a:rPr lang="ru-RU" sz="1400" dirty="0">
                <a:latin typeface="-apple-system"/>
              </a:rPr>
              <a:t>Если возникли обстоятельства, из-за которых исполнить предписание в срок невозможно, контролируемое лицо вправе подать </a:t>
            </a:r>
            <a:r>
              <a:rPr lang="ru-RU" sz="1400" b="1" dirty="0">
                <a:latin typeface="-apple-system"/>
              </a:rPr>
              <a:t>ходатайство</a:t>
            </a:r>
            <a:r>
              <a:rPr lang="ru-RU" sz="1400" dirty="0">
                <a:latin typeface="-apple-system"/>
              </a:rPr>
              <a:t> об отсрочке. Уполномоченное должностное лицо контрольного органа может отсрочить исполнение на срок </a:t>
            </a:r>
            <a:r>
              <a:rPr lang="ru-RU" sz="1400" b="1" dirty="0">
                <a:latin typeface="-apple-system"/>
              </a:rPr>
              <a:t>до одного года</a:t>
            </a:r>
            <a:r>
              <a:rPr lang="ru-RU" sz="1400" dirty="0">
                <a:latin typeface="-apple-system"/>
              </a:rPr>
              <a:t>. 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44493824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85446" y="562708"/>
            <a:ext cx="10261971" cy="5228493"/>
          </a:xfrm>
        </p:spPr>
        <p:txBody>
          <a:bodyPr>
            <a:normAutofit/>
          </a:bodyPr>
          <a:lstStyle/>
          <a:p>
            <a:pPr lvl="0" algn="just">
              <a:buFont typeface="Arial"/>
              <a:buChar char="•"/>
            </a:pPr>
            <a:r>
              <a:rPr lang="ru-RU" sz="1400" dirty="0" smtClean="0">
                <a:solidFill>
                  <a:prstClr val="black"/>
                </a:solidFill>
                <a:latin typeface="-apple-system"/>
              </a:rPr>
              <a:t>Ходатайство </a:t>
            </a:r>
            <a:r>
              <a:rPr lang="ru-RU" sz="1400" dirty="0">
                <a:solidFill>
                  <a:prstClr val="black"/>
                </a:solidFill>
                <a:latin typeface="-apple-system"/>
              </a:rPr>
              <a:t>подают в электронном виде через ЕПГУ (Единый портал государственных и муниципальных услуг) — в подсистему «Досудебное обжалование». </a:t>
            </a:r>
          </a:p>
          <a:p>
            <a:pPr lvl="0" algn="just">
              <a:buFont typeface="Arial"/>
              <a:buChar char="•"/>
            </a:pPr>
            <a:r>
              <a:rPr lang="ru-RU" sz="1400" dirty="0">
                <a:solidFill>
                  <a:prstClr val="black"/>
                </a:solidFill>
                <a:latin typeface="-apple-system"/>
              </a:rPr>
              <a:t>Гражданин подписывает документ простой или усиленной квалифицированной электронной подписью, организация — только усиленной квалифицированной. </a:t>
            </a:r>
          </a:p>
          <a:p>
            <a:pPr lvl="0" algn="just">
              <a:buFont typeface="Arial"/>
              <a:buChar char="•"/>
            </a:pPr>
            <a:r>
              <a:rPr lang="ru-RU" sz="1400" dirty="0">
                <a:solidFill>
                  <a:prstClr val="black"/>
                </a:solidFill>
                <a:latin typeface="-apple-system"/>
              </a:rPr>
              <a:t>Срок подачи — </a:t>
            </a:r>
            <a:r>
              <a:rPr lang="ru-RU" sz="1400" b="1" dirty="0">
                <a:solidFill>
                  <a:prstClr val="black"/>
                </a:solidFill>
                <a:latin typeface="-apple-system"/>
              </a:rPr>
              <a:t>10 рабочих дней</a:t>
            </a:r>
            <a:r>
              <a:rPr lang="ru-RU" sz="1400" dirty="0">
                <a:solidFill>
                  <a:prstClr val="black"/>
                </a:solidFill>
                <a:latin typeface="-apple-system"/>
              </a:rPr>
              <a:t> с момента, когда возникли обстоятельства, мешающие исполнению. Если срок пропущен по уважительной причине, его можно восстановить. </a:t>
            </a:r>
          </a:p>
          <a:p>
            <a:pPr lvl="0" algn="just">
              <a:buFont typeface="Arial"/>
              <a:buChar char="•"/>
            </a:pPr>
            <a:r>
              <a:rPr lang="ru-RU" sz="1400" dirty="0">
                <a:solidFill>
                  <a:prstClr val="black"/>
                </a:solidFill>
                <a:latin typeface="-apple-system"/>
              </a:rPr>
              <a:t>Решение об отсрочке принимают в порядке, предусмотренном для рассмотрения возражений (ст. 89 248-ФЗ). </a:t>
            </a:r>
            <a:endParaRPr lang="ru-RU" sz="1400" dirty="0" smtClean="0">
              <a:solidFill>
                <a:prstClr val="black"/>
              </a:solidFill>
              <a:latin typeface="-apple-system"/>
            </a:endParaRPr>
          </a:p>
          <a:p>
            <a:pPr lvl="0" algn="just">
              <a:buFont typeface="Arial"/>
              <a:buChar char="•"/>
            </a:pPr>
            <a:endParaRPr lang="ru-RU" sz="1400" b="1" dirty="0">
              <a:solidFill>
                <a:prstClr val="black"/>
              </a:solidFill>
              <a:latin typeface="-apple-system"/>
            </a:endParaRPr>
          </a:p>
          <a:p>
            <a:pPr lvl="0" algn="just">
              <a:buFont typeface="Arial"/>
              <a:buChar char="•"/>
            </a:pPr>
            <a:r>
              <a:rPr lang="ru-RU" sz="1400" b="1" dirty="0" smtClean="0">
                <a:solidFill>
                  <a:prstClr val="black"/>
                </a:solidFill>
                <a:latin typeface="-apple-system"/>
              </a:rPr>
              <a:t>Важное </a:t>
            </a:r>
            <a:r>
              <a:rPr lang="ru-RU" sz="1400" b="1" dirty="0">
                <a:solidFill>
                  <a:prstClr val="black"/>
                </a:solidFill>
                <a:latin typeface="-apple-system"/>
              </a:rPr>
              <a:t>уточнение про антикризисные меры:</a:t>
            </a:r>
            <a:r>
              <a:rPr lang="ru-RU" sz="1400" dirty="0">
                <a:solidFill>
                  <a:prstClr val="black"/>
                </a:solidFill>
                <a:latin typeface="-apple-system"/>
              </a:rPr>
              <a:t> ранее действовала норма, по которой сроки исполнения некоторых предписаний, выданных до определённой даты, продлевались </a:t>
            </a:r>
            <a:r>
              <a:rPr lang="ru-RU" sz="1400" b="1" dirty="0">
                <a:solidFill>
                  <a:prstClr val="black"/>
                </a:solidFill>
                <a:latin typeface="-apple-system"/>
              </a:rPr>
              <a:t>автоматически на 90 календарных дней</a:t>
            </a:r>
            <a:r>
              <a:rPr lang="ru-RU" sz="1400" dirty="0">
                <a:solidFill>
                  <a:prstClr val="black"/>
                </a:solidFill>
                <a:latin typeface="-apple-system"/>
              </a:rPr>
              <a:t> без ходатайства. Но эта мера была временной — сейчас нужно ориентироваться на общие правила 248-ФЗ и актуальные постановления.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7050612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97170" y="668215"/>
            <a:ext cx="10250248" cy="5122986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Приостановление</a:t>
            </a:r>
          </a:p>
          <a:p>
            <a:r>
              <a:rPr lang="ru-RU" dirty="0"/>
              <a:t>В 248-ФЗ нет отдельного механизма «приостановления» самого предписания как решения. Однако есть нюанс: если в ходе исполнения возникает ситуация, требующая времени (например, назначена длительная экспертиза), инспектор вправе приостановить срок проведения самого контрольного (надзорного) мероприятия на период экспертизы. Это не отменяет предписание, а лишь даёт время на сбор доказательств или проведение сложных исследований. </a:t>
            </a:r>
          </a:p>
          <a:p>
            <a:r>
              <a:rPr lang="ru-RU" dirty="0" smtClean="0"/>
              <a:t>Главное </a:t>
            </a:r>
            <a:r>
              <a:rPr lang="ru-RU" dirty="0"/>
              <a:t>в работе с предписанием — не просто зафиксировать нарушение, а найти баланс: с одной стороны, обеспечить устранение угрозы, с другой — учесть реальные возможности контролируемого </a:t>
            </a:r>
            <a:r>
              <a:rPr lang="ru-RU" dirty="0" smtClean="0"/>
              <a:t>лица.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2280336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2031" y="550985"/>
            <a:ext cx="11476891" cy="5240216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>
                <a:latin typeface="-apple-system"/>
              </a:rPr>
              <a:t>                                              ОСПАРИВАНИЕ ПРЕДПИСАНИЯ  (248-ФЗ</a:t>
            </a:r>
            <a:r>
              <a:rPr lang="ru-RU" sz="1400" dirty="0">
                <a:latin typeface="-apple-system"/>
              </a:rPr>
              <a:t>) даёт для этого чёткий механизм. </a:t>
            </a:r>
            <a:r>
              <a:rPr lang="ru-RU" sz="1400" dirty="0" smtClean="0">
                <a:latin typeface="-apple-system"/>
              </a:rPr>
              <a:t>.</a:t>
            </a:r>
            <a:endParaRPr lang="ru-RU" sz="1400" dirty="0">
              <a:latin typeface="-apple-system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b="1" dirty="0">
                <a:latin typeface="-apple-system"/>
              </a:rPr>
              <a:t>1. </a:t>
            </a:r>
            <a:r>
              <a:rPr lang="ru-RU" sz="1400" b="1" dirty="0" smtClean="0">
                <a:latin typeface="-apple-system"/>
              </a:rPr>
              <a:t>ОБЖАЛОВАНИЕ</a:t>
            </a:r>
            <a:endParaRPr lang="ru-RU" sz="1400" b="1" dirty="0">
              <a:latin typeface="-apple-system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dirty="0">
                <a:latin typeface="-apple-system"/>
              </a:rPr>
              <a:t>Право есть у контролируемого лица, если оно считает, что предписание нарушает его права и законные интересы. Например: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Arial"/>
              <a:buChar char="•"/>
            </a:pPr>
            <a:r>
              <a:rPr lang="ru-RU" sz="1400" dirty="0">
                <a:latin typeface="-apple-system"/>
              </a:rPr>
              <a:t>инспектор неверно квалифицировал нарушение (нет такой нормы в законе);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Arial"/>
              <a:buChar char="•"/>
            </a:pPr>
            <a:r>
              <a:rPr lang="ru-RU" sz="1400" dirty="0">
                <a:latin typeface="-apple-system"/>
              </a:rPr>
              <a:t>в предписании неконкретные формулировки («устранить в ближайшее время» вместо чёткого срока);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Arial"/>
              <a:buChar char="•"/>
            </a:pPr>
            <a:r>
              <a:rPr lang="ru-RU" sz="1400" dirty="0">
                <a:latin typeface="-apple-system"/>
              </a:rPr>
              <a:t>срок устранения нереалистичен;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Arial"/>
              <a:buChar char="•"/>
            </a:pPr>
            <a:r>
              <a:rPr lang="ru-RU" sz="1400" dirty="0">
                <a:latin typeface="-apple-system"/>
              </a:rPr>
              <a:t>нарушена процедура проверки (не было решения о мероприятии, не дали объяснений).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b="1" dirty="0">
                <a:latin typeface="-apple-system"/>
              </a:rPr>
              <a:t>2. Досудебный порядок — обязателен (с важным исключением)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dirty="0">
                <a:latin typeface="-apple-system"/>
              </a:rPr>
              <a:t>По общему правилу (ч. 2 ст. 39 248-ФЗ) идти в суд можно </a:t>
            </a:r>
            <a:r>
              <a:rPr lang="ru-RU" sz="1400" b="1" dirty="0">
                <a:latin typeface="-apple-system"/>
              </a:rPr>
              <a:t>только после</a:t>
            </a:r>
            <a:r>
              <a:rPr lang="ru-RU" sz="1400" dirty="0">
                <a:latin typeface="-apple-system"/>
              </a:rPr>
              <a:t> попытки решить вопрос внутри системы. Жалобу подают в уполномоченный орган через ЕПГУ или региональный портал </a:t>
            </a:r>
            <a:r>
              <a:rPr lang="ru-RU" sz="1400" dirty="0" err="1">
                <a:latin typeface="-apple-system"/>
              </a:rPr>
              <a:t>госуслуг</a:t>
            </a:r>
            <a:r>
              <a:rPr lang="ru-RU" sz="1400" dirty="0">
                <a:latin typeface="-apple-system"/>
              </a:rPr>
              <a:t>. </a:t>
            </a:r>
            <a:endParaRPr lang="ru-RU" sz="1400" dirty="0" smtClean="0">
              <a:latin typeface="-apple-system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b="1" dirty="0" smtClean="0">
                <a:latin typeface="-apple-system"/>
              </a:rPr>
              <a:t>Срок</a:t>
            </a:r>
            <a:r>
              <a:rPr lang="ru-RU" sz="1400" b="1" dirty="0">
                <a:latin typeface="-apple-system"/>
              </a:rPr>
              <a:t>:</a:t>
            </a:r>
            <a:r>
              <a:rPr lang="ru-RU" sz="1400" dirty="0">
                <a:latin typeface="-apple-system"/>
              </a:rPr>
              <a:t> 10 рабочих дней с </a:t>
            </a:r>
            <a:r>
              <a:rPr lang="ru-RU" sz="1400" dirty="0" smtClean="0">
                <a:latin typeface="-apple-system"/>
              </a:rPr>
              <a:t>момента</a:t>
            </a:r>
            <a:r>
              <a:rPr lang="ru-RU" sz="1400" dirty="0">
                <a:latin typeface="-apple-system"/>
              </a:rPr>
              <a:t> </a:t>
            </a:r>
            <a:r>
              <a:rPr lang="ru-RU" sz="1400" dirty="0" smtClean="0">
                <a:latin typeface="-apple-system"/>
              </a:rPr>
              <a:t> получения предписания.</a:t>
            </a:r>
            <a:r>
              <a:rPr lang="ru-RU" sz="1400" dirty="0">
                <a:latin typeface="-apple-system"/>
              </a:rPr>
              <a:t> 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Arial"/>
              <a:buChar char="•"/>
            </a:pPr>
            <a:r>
              <a:rPr lang="ru-RU" sz="1400" b="1" dirty="0">
                <a:latin typeface="-apple-system"/>
              </a:rPr>
              <a:t>Если срок пропущен</a:t>
            </a:r>
            <a:r>
              <a:rPr lang="ru-RU" sz="1400" dirty="0">
                <a:latin typeface="-apple-system"/>
              </a:rPr>
              <a:t> по уважительной причине — подайте ходатайство о восстановлении. Но учтите: внутренние проблемы организации (например, отпуск сотрудника) суды обычно не считают уважительными. 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Arial"/>
              <a:buChar char="•"/>
            </a:pPr>
            <a:r>
              <a:rPr lang="ru-RU" sz="1400" b="1" dirty="0">
                <a:latin typeface="-apple-system"/>
              </a:rPr>
              <a:t>Как подписать:</a:t>
            </a:r>
            <a:r>
              <a:rPr lang="ru-RU" sz="1400" dirty="0">
                <a:latin typeface="-apple-system"/>
              </a:rPr>
              <a:t> гражданин — простой или усиленной квалифицированной ЭП, организация — только усиленной квалифицированной. 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Arial"/>
              <a:buChar char="•"/>
            </a:pPr>
            <a:r>
              <a:rPr lang="ru-RU" sz="1400" b="1" dirty="0" smtClean="0">
                <a:latin typeface="-apple-system"/>
              </a:rPr>
              <a:t>Что включают в </a:t>
            </a:r>
            <a:r>
              <a:rPr lang="ru-RU" sz="1400" b="1" dirty="0">
                <a:latin typeface="-apple-system"/>
              </a:rPr>
              <a:t>жалобу:</a:t>
            </a:r>
            <a:r>
              <a:rPr lang="ru-RU" sz="1400" dirty="0">
                <a:latin typeface="-apple-system"/>
              </a:rPr>
              <a:t> наименование органа и ФИО должностного лица, обжалуемое решение, доводы с ссылками на нормы права, требования, учётный номер мероприятия (если есть). Можно приложить документы в подтверждение доводов. 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Arial"/>
              <a:buChar char="•"/>
            </a:pPr>
            <a:r>
              <a:rPr lang="ru-RU" sz="1400" b="1" dirty="0">
                <a:latin typeface="-apple-system"/>
              </a:rPr>
              <a:t>Ходатайство о приостановлении:</a:t>
            </a:r>
            <a:r>
              <a:rPr lang="ru-RU" sz="1400" dirty="0">
                <a:latin typeface="-apple-system"/>
              </a:rPr>
              <a:t> прямо в жалобе можно попросить приостановить исполнение предписания. Уполномоченный орган в течение 2 рабочих дней со дня регистрации решит: приостановить или отказать. О решении уведомят в течение 1 рабочего дня. 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Arial"/>
              <a:buChar char="•"/>
            </a:pPr>
            <a:r>
              <a:rPr lang="ru-RU" sz="1400" b="1" dirty="0">
                <a:latin typeface="-apple-system"/>
              </a:rPr>
              <a:t>Срок рассмотрения:</a:t>
            </a:r>
            <a:r>
              <a:rPr lang="ru-RU" sz="1400" dirty="0">
                <a:latin typeface="-apple-system"/>
              </a:rPr>
              <a:t> до 15 рабочих дней со дня регистрации жалобы в подсистеме досудебного обжалования</a:t>
            </a:r>
            <a:r>
              <a:rPr lang="ru-RU" sz="1400" dirty="0" smtClean="0">
                <a:latin typeface="-apple-system"/>
              </a:rPr>
              <a:t>.</a:t>
            </a:r>
            <a:endParaRPr lang="ru-RU" sz="1400" dirty="0">
              <a:latin typeface="-apple-system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 typeface="Arial"/>
              <a:buChar char="•"/>
            </a:pPr>
            <a:r>
              <a:rPr lang="ru-RU" sz="1400" b="1" dirty="0">
                <a:latin typeface="-apple-system"/>
              </a:rPr>
              <a:t>Возможные итоги:</a:t>
            </a:r>
            <a:r>
              <a:rPr lang="ru-RU" sz="1400" dirty="0">
                <a:latin typeface="-apple-system"/>
              </a:rPr>
              <a:t> жалобу могут оставить без удовлетворения, отменить предписание полностью или частично, принять новое решение, признать действия инспектора незаконными. Решение разместят в личном кабинете на портале </a:t>
            </a:r>
            <a:r>
              <a:rPr lang="ru-RU" sz="1400" dirty="0" err="1">
                <a:latin typeface="-apple-system"/>
              </a:rPr>
              <a:t>госуслуг</a:t>
            </a:r>
            <a:r>
              <a:rPr lang="ru-RU" sz="1400" dirty="0">
                <a:latin typeface="-apple-system"/>
              </a:rPr>
              <a:t>. 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b="1" dirty="0">
                <a:latin typeface="-apple-system"/>
              </a:rPr>
              <a:t>Важное исключение:</a:t>
            </a:r>
            <a:r>
              <a:rPr lang="ru-RU" sz="1400" dirty="0">
                <a:latin typeface="-apple-system"/>
              </a:rPr>
              <a:t> для граждан, которые </a:t>
            </a:r>
            <a:r>
              <a:rPr lang="ru-RU" sz="1400" b="1" dirty="0">
                <a:latin typeface="-apple-system"/>
              </a:rPr>
              <a:t>не ведут предпринимательскую деятельность</a:t>
            </a:r>
            <a:r>
              <a:rPr lang="ru-RU" sz="1400" dirty="0">
                <a:latin typeface="-apple-system"/>
              </a:rPr>
              <a:t>, досудебный порядок не обязателен — можно сразу идти в суд.</a:t>
            </a:r>
          </a:p>
          <a:p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47725395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8524" y="328246"/>
            <a:ext cx="9968894" cy="5462955"/>
          </a:xfrm>
        </p:spPr>
        <p:txBody>
          <a:bodyPr>
            <a:normAutofit/>
          </a:bodyPr>
          <a:lstStyle/>
          <a:p>
            <a:r>
              <a:rPr lang="ru-RU" dirty="0"/>
              <a:t>3. </a:t>
            </a:r>
            <a:r>
              <a:rPr lang="ru-RU" dirty="0" smtClean="0"/>
              <a:t>СУДЕБНОЕ ОБЖАЛОВАНИЕ</a:t>
            </a:r>
            <a:endParaRPr lang="ru-RU" dirty="0"/>
          </a:p>
          <a:p>
            <a:r>
              <a:rPr lang="ru-RU" dirty="0"/>
              <a:t>После получения решения по жалобе (или если орган отказал в рассмотрении по основаниям, которые считаются результатом досудебного обжалования — например, отказали в восстановлении срока) можно обращаться в суд. Для организаций и ИП это арбитражный суд, для граждан — суд общей юрисдикции. В </a:t>
            </a:r>
            <a:r>
              <a:rPr lang="ru-RU" dirty="0" smtClean="0"/>
              <a:t>иске указывается, </a:t>
            </a:r>
            <a:r>
              <a:rPr lang="ru-RU" dirty="0"/>
              <a:t>в чём незаконность предписания и какие права нарушены</a:t>
            </a:r>
          </a:p>
        </p:txBody>
      </p:sp>
    </p:spTree>
    <p:extLst>
      <p:ext uri="{BB962C8B-B14F-4D97-AF65-F5344CB8AC3E}">
        <p14:creationId xmlns:p14="http://schemas.microsoft.com/office/powerpoint/2010/main" val="367763090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0616" y="562708"/>
            <a:ext cx="10226802" cy="5228493"/>
          </a:xfrm>
        </p:spPr>
        <p:txBody>
          <a:bodyPr>
            <a:normAutofit fontScale="55000" lnSpcReduction="20000"/>
          </a:bodyPr>
          <a:lstStyle/>
          <a:p>
            <a:r>
              <a:rPr lang="ru-RU" b="1" dirty="0">
                <a:latin typeface="-apple-system"/>
              </a:rPr>
              <a:t>Какая ответственность наступает</a:t>
            </a:r>
          </a:p>
          <a:p>
            <a:r>
              <a:rPr lang="ru-RU" dirty="0">
                <a:latin typeface="-apple-system"/>
              </a:rPr>
              <a:t>Основная норма — </a:t>
            </a:r>
            <a:r>
              <a:rPr lang="ru-RU" b="1" dirty="0">
                <a:latin typeface="-apple-system"/>
              </a:rPr>
              <a:t>статья 19.5 КоАП РФ</a:t>
            </a:r>
            <a:r>
              <a:rPr lang="ru-RU" dirty="0">
                <a:latin typeface="-apple-system"/>
              </a:rPr>
              <a:t>. Она устанавливает административную ответственность за невыполнение в установленный срок законного предписания органа государственного или муниципального контроля. </a:t>
            </a:r>
            <a:endParaRPr lang="ru-RU" dirty="0" smtClean="0">
              <a:latin typeface="-apple-system"/>
            </a:endParaRPr>
          </a:p>
          <a:p>
            <a:r>
              <a:rPr lang="ru-RU" b="1" dirty="0" smtClean="0">
                <a:latin typeface="-apple-system"/>
              </a:rPr>
              <a:t>Важное </a:t>
            </a:r>
            <a:r>
              <a:rPr lang="ru-RU" b="1" dirty="0">
                <a:latin typeface="-apple-system"/>
              </a:rPr>
              <a:t>уточнение:</a:t>
            </a:r>
            <a:r>
              <a:rPr lang="ru-RU" dirty="0">
                <a:latin typeface="-apple-system"/>
              </a:rPr>
              <a:t> сама по себе статья 19.5 — общая. Внутри неё много частей (их десятки), и каждая «заточена» под конкретный вид контроля (пожарный надзор, строительный, антимонопольный, в сфере ЖКХ и т.д.). Поэтому размер штрафа всегда нужно смотреть в той части статьи 19.5, которая соответствует сфере вашего контроля. </a:t>
            </a:r>
          </a:p>
          <a:p>
            <a:r>
              <a:rPr lang="ru-RU" b="1" dirty="0">
                <a:latin typeface="-apple-system"/>
              </a:rPr>
              <a:t>Примеры санкций:</a:t>
            </a:r>
            <a:endParaRPr lang="ru-RU" dirty="0">
              <a:latin typeface="-apple-system"/>
            </a:endParaRPr>
          </a:p>
          <a:p>
            <a:pPr>
              <a:buFont typeface="Arial"/>
              <a:buChar char="•"/>
            </a:pPr>
            <a:r>
              <a:rPr lang="ru-RU" dirty="0">
                <a:latin typeface="-apple-system"/>
              </a:rPr>
              <a:t>По </a:t>
            </a:r>
            <a:r>
              <a:rPr lang="ru-RU" b="1" dirty="0">
                <a:latin typeface="-apple-system"/>
              </a:rPr>
              <a:t>части 1</a:t>
            </a:r>
            <a:r>
              <a:rPr lang="ru-RU" dirty="0">
                <a:latin typeface="-apple-system"/>
              </a:rPr>
              <a:t> (общая норма): для граждан — штраф от 300 до 500 рублей; для должностных лиц — от 1 000 до 2 000 рублей (либо дисквалификация до трёх лет); для юридических лиц — от 10 000 до 20 000 рублей. </a:t>
            </a:r>
          </a:p>
          <a:p>
            <a:pPr>
              <a:buFont typeface="Arial"/>
              <a:buChar char="•"/>
            </a:pPr>
            <a:r>
              <a:rPr lang="ru-RU" dirty="0">
                <a:latin typeface="-apple-system"/>
              </a:rPr>
              <a:t>По </a:t>
            </a:r>
            <a:r>
              <a:rPr lang="ru-RU" b="1" dirty="0">
                <a:latin typeface="-apple-system"/>
              </a:rPr>
              <a:t>специальным частям</a:t>
            </a:r>
            <a:r>
              <a:rPr lang="ru-RU" dirty="0">
                <a:latin typeface="-apple-system"/>
              </a:rPr>
              <a:t> санкции существенно выше. Например:</a:t>
            </a:r>
          </a:p>
          <a:p>
            <a:pPr marL="742950" lvl="1" indent="-285750">
              <a:buFont typeface="Arial"/>
              <a:buChar char="•"/>
            </a:pPr>
            <a:r>
              <a:rPr lang="ru-RU" dirty="0">
                <a:latin typeface="-apple-system"/>
              </a:rPr>
              <a:t>часть 7 (строительный надзор) — для организаций от 50 000 до 100 000 рублей;</a:t>
            </a:r>
          </a:p>
          <a:p>
            <a:pPr marL="742950" lvl="1" indent="-285750">
              <a:buFont typeface="Arial"/>
              <a:buChar char="•"/>
            </a:pPr>
            <a:r>
              <a:rPr lang="ru-RU" dirty="0">
                <a:latin typeface="-apple-system"/>
              </a:rPr>
              <a:t>часть 7.1 (повторное нарушение в строительстве) — штраф до 300 000 рублей или дисквалификация должностного лица;</a:t>
            </a:r>
          </a:p>
          <a:p>
            <a:pPr marL="742950" lvl="1" indent="-285750">
              <a:buFont typeface="Arial"/>
              <a:buChar char="•"/>
            </a:pPr>
            <a:r>
              <a:rPr lang="ru-RU" dirty="0">
                <a:latin typeface="-apple-system"/>
              </a:rPr>
              <a:t>часть 9 (предписание ФАС) — для организаций от 100 000 до 500 000 рублей;</a:t>
            </a:r>
          </a:p>
          <a:p>
            <a:pPr marL="742950" lvl="1" indent="-285750">
              <a:buFont typeface="Arial"/>
              <a:buChar char="•"/>
            </a:pPr>
            <a:r>
              <a:rPr lang="ru-RU" dirty="0">
                <a:latin typeface="-apple-system"/>
              </a:rPr>
              <a:t>часть 13 (пожарный надзор) — для организаций от 70 000 до 80 000 рублей. </a:t>
            </a:r>
          </a:p>
          <a:p>
            <a:r>
              <a:rPr lang="ru-RU" b="1" dirty="0">
                <a:latin typeface="-apple-system"/>
              </a:rPr>
              <a:t>Ключевой момент:</a:t>
            </a:r>
            <a:r>
              <a:rPr lang="ru-RU" dirty="0">
                <a:latin typeface="-apple-system"/>
              </a:rPr>
              <a:t> для должностных лиц при повторном нарушении по ряду частей статьи 19.5 предусмотрена </a:t>
            </a:r>
            <a:r>
              <a:rPr lang="ru-RU" b="1" dirty="0">
                <a:latin typeface="-apple-system"/>
              </a:rPr>
              <a:t>дисквалификация</a:t>
            </a:r>
            <a:r>
              <a:rPr lang="ru-RU" dirty="0">
                <a:latin typeface="-apple-system"/>
              </a:rPr>
              <a:t> — запрет занимать руководящие должности на срок от одного до трёх лет. </a:t>
            </a:r>
          </a:p>
          <a:p>
            <a:r>
              <a:rPr lang="ru-RU" b="1" dirty="0">
                <a:latin typeface="-apple-system"/>
              </a:rPr>
              <a:t>Как это работает на </a:t>
            </a:r>
            <a:r>
              <a:rPr lang="ru-RU" b="1" dirty="0" err="1">
                <a:latin typeface="-apple-system"/>
              </a:rPr>
              <a:t>пр</a:t>
            </a:r>
            <a:endParaRPr lang="ru-RU" b="1" dirty="0">
              <a:latin typeface="-apple-system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3252960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02678" y="797169"/>
            <a:ext cx="10144740" cy="4994032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b="1" dirty="0">
                <a:latin typeface="-apple-system"/>
              </a:rPr>
              <a:t>Земельный надзор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>
                <a:latin typeface="-apple-system"/>
              </a:rPr>
              <a:t>Если инспектор (например, из </a:t>
            </a:r>
            <a:r>
              <a:rPr lang="ru-RU" sz="1400" dirty="0" err="1">
                <a:latin typeface="-apple-system"/>
              </a:rPr>
              <a:t>Росреестра</a:t>
            </a:r>
            <a:r>
              <a:rPr lang="ru-RU" sz="1400" dirty="0">
                <a:latin typeface="-apple-system"/>
              </a:rPr>
              <a:t> или территориального органа) выявил нарушение земельного законодательства и выдал предписание с сроком устранения, а вы этот срок пропустили — наступает ответственность по </a:t>
            </a:r>
            <a:r>
              <a:rPr lang="ru-RU" sz="1400" b="1" dirty="0">
                <a:latin typeface="-apple-system"/>
              </a:rPr>
              <a:t>части 25 статьи 19.5 КоАП РФ</a:t>
            </a:r>
            <a:r>
              <a:rPr lang="ru-RU" sz="1400" dirty="0">
                <a:latin typeface="-apple-system"/>
              </a:rPr>
              <a:t>. 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>
                <a:latin typeface="-apple-system"/>
              </a:rPr>
              <a:t>Санкции такие: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Arial"/>
              <a:buChar char="•"/>
            </a:pPr>
            <a:r>
              <a:rPr lang="ru-RU" sz="1400" dirty="0">
                <a:latin typeface="-apple-system"/>
              </a:rPr>
              <a:t>для граждан — штраф от 10 до 20 тысяч рублей;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Arial"/>
              <a:buChar char="•"/>
            </a:pPr>
            <a:r>
              <a:rPr lang="ru-RU" sz="1400" dirty="0">
                <a:latin typeface="-apple-system"/>
              </a:rPr>
              <a:t>для должностных лиц — штраф от 30 до 50 тысяч рублей </a:t>
            </a:r>
            <a:r>
              <a:rPr lang="ru-RU" sz="1400" b="1" dirty="0">
                <a:latin typeface="-apple-system"/>
              </a:rPr>
              <a:t>или</a:t>
            </a:r>
            <a:r>
              <a:rPr lang="ru-RU" sz="1400" dirty="0">
                <a:latin typeface="-apple-system"/>
              </a:rPr>
              <a:t> дисквалификация на срок до трёх лет;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Arial"/>
              <a:buChar char="•"/>
            </a:pPr>
            <a:r>
              <a:rPr lang="ru-RU" sz="1400" dirty="0">
                <a:latin typeface="-apple-system"/>
              </a:rPr>
              <a:t>для юридических лиц — штраф от 100 до 200 тысяч </a:t>
            </a:r>
            <a:r>
              <a:rPr lang="ru-RU" sz="1400" dirty="0" smtClean="0">
                <a:latin typeface="-apple-system"/>
              </a:rPr>
              <a:t>рублей.</a:t>
            </a:r>
            <a:endParaRPr lang="ru-RU" sz="1400" dirty="0">
              <a:latin typeface="-apple-system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>
                <a:latin typeface="-apple-system"/>
              </a:rPr>
              <a:t>Есть нюанс: если в течение года нарушение повторится, применяется </a:t>
            </a:r>
            <a:r>
              <a:rPr lang="ru-RU" sz="1400" b="1" dirty="0">
                <a:latin typeface="-apple-system"/>
              </a:rPr>
              <a:t>часть 26 той же статьи</a:t>
            </a:r>
            <a:r>
              <a:rPr lang="ru-RU" sz="1400" dirty="0">
                <a:latin typeface="-apple-system"/>
              </a:rPr>
              <a:t> — штрафы будут выше: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Arial"/>
              <a:buChar char="•"/>
            </a:pPr>
            <a:r>
              <a:rPr lang="ru-RU" sz="1400" dirty="0">
                <a:latin typeface="-apple-system"/>
              </a:rPr>
              <a:t>для граждан — от 30 до 50 тысяч рублей;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Arial"/>
              <a:buChar char="•"/>
            </a:pPr>
            <a:r>
              <a:rPr lang="ru-RU" sz="1400" dirty="0">
                <a:latin typeface="-apple-system"/>
              </a:rPr>
              <a:t>для должностных лиц — от 70 до 100 тысяч рублей </a:t>
            </a:r>
            <a:r>
              <a:rPr lang="ru-RU" sz="1400" b="1" dirty="0">
                <a:latin typeface="-apple-system"/>
              </a:rPr>
              <a:t>или</a:t>
            </a:r>
            <a:r>
              <a:rPr lang="ru-RU" sz="1400" dirty="0">
                <a:latin typeface="-apple-system"/>
              </a:rPr>
              <a:t> дисквалификация до трёх лет;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Arial"/>
              <a:buChar char="•"/>
            </a:pPr>
            <a:r>
              <a:rPr lang="ru-RU" sz="1400" dirty="0">
                <a:latin typeface="-apple-system"/>
              </a:rPr>
              <a:t>для юридических лиц — от 200 до 300 тысяч рублей. 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b="1" dirty="0">
                <a:latin typeface="-apple-system"/>
              </a:rPr>
              <a:t>Важное дополнение:</a:t>
            </a:r>
            <a:r>
              <a:rPr lang="ru-RU" sz="1400" dirty="0">
                <a:latin typeface="-apple-system"/>
              </a:rPr>
              <a:t> само по себе наличие таких административных дел может привести к тому, что категорию риска вашего земельного участка повысят — и тогда проверки будут проходить чаще. 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b="1" dirty="0">
                <a:latin typeface="-apple-system"/>
              </a:rPr>
              <a:t>Жилищный надзор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>
                <a:latin typeface="-apple-system"/>
              </a:rPr>
              <a:t>Здесь логика та же: за неисполнение законного предписания органа, осуществляющего государственный или муниципальный жилищный контроль, тоже отвечает </a:t>
            </a:r>
            <a:r>
              <a:rPr lang="ru-RU" sz="1400" b="1" dirty="0">
                <a:latin typeface="-apple-system"/>
              </a:rPr>
              <a:t>статья 19.5 КоАП РФ</a:t>
            </a:r>
            <a:r>
              <a:rPr lang="ru-RU" sz="1400" dirty="0">
                <a:latin typeface="-apple-system"/>
              </a:rPr>
              <a:t>. Но есть нюанс в деталях. </a:t>
            </a:r>
            <a:endParaRPr lang="ru-RU" sz="1400" dirty="0" smtClean="0">
              <a:latin typeface="-apple-system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>
                <a:latin typeface="-apple-system"/>
              </a:rPr>
              <a:t>Для </a:t>
            </a:r>
            <a:r>
              <a:rPr lang="ru-RU" sz="1400" dirty="0">
                <a:latin typeface="-apple-system"/>
              </a:rPr>
              <a:t>«базового» случая (первое неисполнение) применяется </a:t>
            </a:r>
            <a:r>
              <a:rPr lang="ru-RU" sz="1400" b="1" dirty="0">
                <a:latin typeface="-apple-system"/>
              </a:rPr>
              <a:t>часть 1 статьи 19.5</a:t>
            </a:r>
            <a:r>
              <a:rPr lang="ru-RU" sz="1400" dirty="0">
                <a:latin typeface="-apple-system"/>
              </a:rPr>
              <a:t>. Штрафы здесь заметно ниже, чем в специальных частях для земельного надзора: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Arial"/>
              <a:buChar char="•"/>
            </a:pPr>
            <a:r>
              <a:rPr lang="ru-RU" sz="1400" dirty="0">
                <a:latin typeface="-apple-system"/>
              </a:rPr>
              <a:t>для граждан — от 300 до 500 рублей;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Arial"/>
              <a:buChar char="•"/>
            </a:pPr>
            <a:r>
              <a:rPr lang="ru-RU" sz="1400" dirty="0">
                <a:latin typeface="-apple-system"/>
              </a:rPr>
              <a:t>для должностных лиц — от 1 до 2 тысяч рублей </a:t>
            </a:r>
            <a:r>
              <a:rPr lang="ru-RU" sz="1400" b="1" dirty="0">
                <a:latin typeface="-apple-system"/>
              </a:rPr>
              <a:t>или</a:t>
            </a:r>
            <a:r>
              <a:rPr lang="ru-RU" sz="1400" dirty="0">
                <a:latin typeface="-apple-system"/>
              </a:rPr>
              <a:t> дисквалификация до трёх лет;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Arial"/>
              <a:buChar char="•"/>
            </a:pPr>
            <a:r>
              <a:rPr lang="ru-RU" sz="1400" dirty="0">
                <a:latin typeface="-apple-system"/>
              </a:rPr>
              <a:t>для юридических лиц — от 10 до 20 тысяч рублей. 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>
                <a:latin typeface="-apple-system"/>
              </a:rPr>
              <a:t>А вот для управляющих организаций, ТСЖ и других лицензиатов в сфере ЖКХ часто применяют </a:t>
            </a:r>
            <a:r>
              <a:rPr lang="ru-RU" sz="1400" b="1" dirty="0">
                <a:latin typeface="-apple-system"/>
              </a:rPr>
              <a:t>специальные части</a:t>
            </a:r>
            <a:r>
              <a:rPr lang="ru-RU" sz="1400" dirty="0">
                <a:latin typeface="-apple-system"/>
              </a:rPr>
              <a:t> статьи 19.5 (например, часть 24) — там штрафы существенно выше. </a:t>
            </a:r>
          </a:p>
          <a:p>
            <a:pPr algn="just"/>
            <a:r>
              <a:rPr lang="ru-RU" sz="1400" dirty="0"/>
              <a:t/>
            </a:r>
            <a:br>
              <a:rPr lang="ru-RU" sz="1400" dirty="0"/>
            </a:b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663933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37138" y="750277"/>
            <a:ext cx="9910279" cy="5040924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dirty="0"/>
              <a:t>Пример из акта (при выявлении нарушения): «По результатам проверки установлено: в производственном цехе отсутствует журнал регистрации инструктажей по охране труда, что нарушает требование п. 2.1.2 Порядка обучения по охране труда (утв. Постановлением Минтруда России, Минобразования России от 13.01.2003 № 1/29). Доказательство: протокол осмотра от 15.06.2026, в котором зафиксировано отсутствие журнала». </a:t>
            </a:r>
          </a:p>
          <a:p>
            <a:pPr algn="just"/>
            <a:r>
              <a:rPr lang="ru-RU" dirty="0" smtClean="0"/>
              <a:t>Пример </a:t>
            </a:r>
            <a:r>
              <a:rPr lang="ru-RU" dirty="0"/>
              <a:t>(если нарушение устранили): «По результатам проверки выявлено нарушение: не проведены периодические медицинские осмотры работников. Нарушение устранено в ходе проверки: заключён договор с медицинской организацией, график осмотров составлен и утверждён (акт от 15.06.2026)». </a:t>
            </a:r>
          </a:p>
          <a:p>
            <a:pPr algn="just"/>
            <a:r>
              <a:rPr lang="ru-RU" dirty="0" smtClean="0"/>
              <a:t>Важное </a:t>
            </a:r>
            <a:r>
              <a:rPr lang="ru-RU" dirty="0"/>
              <a:t>правило по срокам: акт оформляют на месте в день окончания КНМ. Но если составить его на месте невозможно (например, нужно дождаться заключений экспертиз), закон допускает сделать это не позднее дня, следующего за днём окончания мероприятия</a:t>
            </a:r>
          </a:p>
        </p:txBody>
      </p:sp>
    </p:spTree>
    <p:extLst>
      <p:ext uri="{BB962C8B-B14F-4D97-AF65-F5344CB8AC3E}">
        <p14:creationId xmlns:p14="http://schemas.microsoft.com/office/powerpoint/2010/main" val="230220514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61293" y="631703"/>
            <a:ext cx="9945448" cy="5100882"/>
          </a:xfrm>
        </p:spPr>
        <p:txBody>
          <a:bodyPr>
            <a:normAutofit fontScale="55000" lnSpcReduction="20000"/>
          </a:bodyPr>
          <a:lstStyle/>
          <a:p>
            <a:r>
              <a:rPr lang="ru-RU" dirty="0" smtClean="0"/>
              <a:t>Предписание земельного надзора</a:t>
            </a:r>
          </a:p>
          <a:p>
            <a:r>
              <a:rPr lang="ru-RU" dirty="0" smtClean="0"/>
              <a:t>Здесь обычно подробно описывают нарушение (например, </a:t>
            </a:r>
            <a:r>
              <a:rPr lang="ru-RU" dirty="0" err="1" smtClean="0"/>
              <a:t>самозахват</a:t>
            </a:r>
            <a:r>
              <a:rPr lang="ru-RU" dirty="0" smtClean="0"/>
              <a:t> участка или использование земли не по назначению), ссылаются на нормы закона, чётко прописывают, что нужно сделать, и ставят конкретный срок. Часто добавляют предупреждение об административной ответственности за неисполнение.</a:t>
            </a:r>
          </a:p>
          <a:p>
            <a:r>
              <a:rPr lang="ru-RU" dirty="0" smtClean="0"/>
              <a:t>Предписания жилищного надзора</a:t>
            </a:r>
          </a:p>
          <a:p>
            <a:r>
              <a:rPr lang="ru-RU" dirty="0" smtClean="0"/>
              <a:t>В таких документах фиксируют нарушения в сфере ЖКХ: ненадлежащее содержание общего имущества, нарушения при проведении ремонтов, ошибки в начислениях. Как и в других случаях, есть блок с требованием устранить проблему и сроком, а также отметка о том, как подтвердить исполнение (например, направить акт выполненных работ).</a:t>
            </a:r>
          </a:p>
          <a:p>
            <a:r>
              <a:rPr lang="ru-RU" dirty="0" smtClean="0"/>
              <a:t>Предписания </a:t>
            </a:r>
            <a:r>
              <a:rPr lang="ru-RU" dirty="0" err="1" smtClean="0"/>
              <a:t>Россельхознадзора</a:t>
            </a:r>
            <a:endParaRPr lang="ru-RU" dirty="0" smtClean="0"/>
          </a:p>
          <a:p>
            <a:r>
              <a:rPr lang="ru-RU" dirty="0" smtClean="0"/>
              <a:t>Этот </a:t>
            </a:r>
            <a:r>
              <a:rPr lang="ru-RU" dirty="0"/>
              <a:t>орган выдаёт предписания, например, при нарушениях в сфере плодородия почв, карантина растений или безопасности зерна. Структура та же: суть нарушения, нормативная база, конкретные меры и </a:t>
            </a:r>
            <a:r>
              <a:rPr lang="ru-RU" dirty="0" smtClean="0"/>
              <a:t>срок\</a:t>
            </a:r>
          </a:p>
          <a:p>
            <a:r>
              <a:rPr lang="ru-RU" dirty="0" smtClean="0"/>
              <a:t>Предписания </a:t>
            </a:r>
            <a:r>
              <a:rPr lang="ru-RU" dirty="0" err="1" smtClean="0"/>
              <a:t>Роспотребнадзора</a:t>
            </a:r>
            <a:endParaRPr lang="ru-RU" dirty="0" smtClean="0"/>
          </a:p>
          <a:p>
            <a:r>
              <a:rPr lang="ru-RU" dirty="0" smtClean="0"/>
              <a:t>В  </a:t>
            </a:r>
            <a:r>
              <a:rPr lang="ru-RU" dirty="0"/>
              <a:t>таких документах речь идёт о санитарно-эпидемиологических требованиях: условия в детских садах, школах, организациях общепита, соблюдение санитарных правил на производстве. В примере выше — предписание о проведении противоэпидемических мероприятий. </a:t>
            </a:r>
            <a:br>
              <a:rPr lang="ru-RU" dirty="0"/>
            </a:br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5227117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0646" y="304800"/>
            <a:ext cx="11254154" cy="5486401"/>
          </a:xfrm>
        </p:spPr>
        <p:txBody>
          <a:bodyPr>
            <a:noAutofit/>
          </a:bodyPr>
          <a:lstStyle/>
          <a:p>
            <a:pPr>
              <a:buFont typeface="Arial"/>
              <a:buChar char="•"/>
            </a:pPr>
            <a:r>
              <a:rPr lang="ru-RU" sz="1400" b="1" dirty="0" smtClean="0">
                <a:latin typeface="-apple-system"/>
              </a:rPr>
              <a:t>                                                                                     ПРАКТИЧЕСКИЕ РЕКОМЕНДАЦИИ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Arial"/>
              <a:buChar char="•"/>
            </a:pPr>
            <a:r>
              <a:rPr lang="ru-RU" sz="1400" b="1" dirty="0" smtClean="0">
                <a:latin typeface="-apple-system"/>
              </a:rPr>
              <a:t>Будьте </a:t>
            </a:r>
            <a:r>
              <a:rPr lang="ru-RU" sz="1400" b="1" dirty="0">
                <a:latin typeface="-apple-system"/>
              </a:rPr>
              <a:t>конкретны в описании нарушения.</a:t>
            </a:r>
            <a:r>
              <a:rPr lang="ru-RU" sz="1400" dirty="0">
                <a:latin typeface="-apple-system"/>
              </a:rPr>
              <a:t> В предписании чётко изложите, в чём именно состоит нарушение, и обязательно сошлитесь на конкретную норму закона (статью, пункт нормативного акта). Это снимет вопросы о законности требования</a:t>
            </a:r>
            <a:r>
              <a:rPr lang="ru-RU" sz="1400" dirty="0" smtClean="0">
                <a:latin typeface="-apple-system"/>
              </a:rPr>
              <a:t>.</a:t>
            </a:r>
            <a:endParaRPr lang="ru-RU" sz="1400" dirty="0">
              <a:latin typeface="-apple-system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 typeface="Arial"/>
              <a:buChar char="•"/>
            </a:pPr>
            <a:r>
              <a:rPr lang="ru-RU" sz="1400" b="1" dirty="0">
                <a:latin typeface="-apple-system"/>
              </a:rPr>
              <a:t>Формулируйте требования так, чтобы они были исполнимы.</a:t>
            </a:r>
            <a:r>
              <a:rPr lang="ru-RU" sz="1400" dirty="0">
                <a:latin typeface="-apple-system"/>
              </a:rPr>
              <a:t> Избегайте общих фраз вроде «улучшить ситуацию» или «провести проверку». Лучше написать: «заключить договор на техническое обслуживание оборудования с организацией, имеющей лицензию», «провести внеплановую СОУТ на рабочем месте №...», «обеспечить выдачу СИЗ с оформлением личных карточек учёта». Так у контролируемого лица будет чёткий алгоритм действий, а у вас — понятный критерий оценки исполнения. 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Arial"/>
              <a:buChar char="•"/>
            </a:pPr>
            <a:r>
              <a:rPr lang="ru-RU" sz="1400" b="1" dirty="0">
                <a:latin typeface="-apple-system"/>
              </a:rPr>
              <a:t>Устанавливайте разумный срок.</a:t>
            </a:r>
            <a:r>
              <a:rPr lang="ru-RU" sz="1400" dirty="0">
                <a:latin typeface="-apple-system"/>
              </a:rPr>
              <a:t> Не назначайте срок механически — оцените специфику объекта, масштаб нарушения и реальные возможности контролируемого лица. Срок должен быть достаточным, чтобы проблему можно было решить, но не настолько длинным, чтобы затягивать устранение риска. 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Arial"/>
              <a:buChar char="•"/>
            </a:pPr>
            <a:r>
              <a:rPr lang="ru-RU" sz="1400" b="1" dirty="0">
                <a:latin typeface="-apple-system"/>
              </a:rPr>
              <a:t>Пропишите, как подтвердить исполнение.</a:t>
            </a:r>
            <a:r>
              <a:rPr lang="ru-RU" sz="1400" dirty="0">
                <a:latin typeface="-apple-system"/>
              </a:rPr>
              <a:t> Укажите, какие документы или сведения нужно направить в ваш орган в качестве доказательства (акты выполненных работ, копии договоров, протоколы испытаний, выписки из реестров). Это упростит контроль и снимет вопросы при следующей проверке. 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Arial"/>
              <a:buChar char="•"/>
            </a:pPr>
            <a:r>
              <a:rPr lang="ru-RU" sz="1400" b="1" dirty="0">
                <a:latin typeface="-apple-system"/>
              </a:rPr>
              <a:t>Разделяйте предписание и рекомендации.</a:t>
            </a:r>
            <a:r>
              <a:rPr lang="ru-RU" sz="1400" dirty="0">
                <a:latin typeface="-apple-system"/>
              </a:rPr>
              <a:t> Важно не путать эти понятия. Предписание — это обязательное требование устранить конкретное нарушение с указанием срока. А рекомендации (например, в рамках профилактического визита) носят добровольный характер и направлены на предотвращение возможных нарушений в будущем. Не подменяйте одно другим: если документ содержит требование устранить нарушение в срок — это предписание, и оно обязательно к исполнению. 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Arial"/>
              <a:buChar char="•"/>
            </a:pPr>
            <a:r>
              <a:rPr lang="ru-RU" sz="1400" b="1" dirty="0">
                <a:latin typeface="-apple-system"/>
              </a:rPr>
              <a:t>Соблюдайте процедуру.</a:t>
            </a:r>
            <a:r>
              <a:rPr lang="ru-RU" sz="1400" dirty="0">
                <a:latin typeface="-apple-system"/>
              </a:rPr>
              <a:t> Убедитесь, что предписание выдано по итогам законно проведённого контрольного мероприятия, все этапы соблюдены (уведомление, оформление акта проверки), а у вас есть полномочия на выдачу такого документа. Нарушение процедуры — частая причина успешного обжалования. 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Arial"/>
              <a:buChar char="•"/>
            </a:pPr>
            <a:r>
              <a:rPr lang="ru-RU" sz="1400" b="1" dirty="0">
                <a:latin typeface="-apple-system"/>
              </a:rPr>
              <a:t>Будьте открыты к диалогу.</a:t>
            </a:r>
            <a:r>
              <a:rPr lang="ru-RU" sz="1400" dirty="0">
                <a:latin typeface="-apple-system"/>
              </a:rPr>
              <a:t> Если контролируемое лицо обращается с просьбой разъяснить пункт предписания или ходатайствует об отсрочке из-за объективных сложностей — рассмотрите это. Чёткое разъяснение часто помогает избежать ошибок при исполнении. 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Arial"/>
              <a:buChar char="•"/>
            </a:pPr>
            <a:r>
              <a:rPr lang="ru-RU" sz="1400" b="1" dirty="0">
                <a:latin typeface="-apple-system"/>
              </a:rPr>
              <a:t>Ведите учёт.</a:t>
            </a:r>
            <a:r>
              <a:rPr lang="ru-RU" sz="1400" dirty="0">
                <a:latin typeface="-apple-system"/>
              </a:rPr>
              <a:t> Фиксируйте, какие предписания выданы, какие сроки установлены и как идёт контроль их исполнения. Это поможет в аналитике и при планировании следующих проверок.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dirty="0">
                <a:latin typeface="-apple-system"/>
              </a:rPr>
              <a:t>Главная цель таких рекомендаций — не «наказать», а обеспечить реальное устранение риска. Если подойти к составлению предписания системно, это повысит эффективность контроля и снизит число споров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1445347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26124" y="668215"/>
            <a:ext cx="10121294" cy="5122986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dirty="0">
                <a:solidFill>
                  <a:srgbClr val="FF0000"/>
                </a:solidFill>
              </a:rPr>
              <a:t>Шаг 2. Ознакомление контролируемого лица</a:t>
            </a:r>
          </a:p>
          <a:p>
            <a:pPr algn="just"/>
            <a:r>
              <a:rPr lang="ru-RU" dirty="0"/>
              <a:t>Инспектор знакомит представителя проверяемой организации или ИП с актом. Тот ставит подпись, подтверждая ознакомление. Если представитель отказывается подписывать — в акте делают соответствующую отметку. </a:t>
            </a:r>
          </a:p>
          <a:p>
            <a:pPr algn="just"/>
            <a:r>
              <a:rPr lang="ru-RU" dirty="0" smtClean="0"/>
              <a:t>                                                 Передача акта:</a:t>
            </a:r>
            <a:endParaRPr lang="ru-RU" dirty="0"/>
          </a:p>
          <a:p>
            <a:pPr algn="just"/>
            <a:r>
              <a:rPr lang="ru-RU" dirty="0" smtClean="0"/>
              <a:t>При </a:t>
            </a:r>
            <a:r>
              <a:rPr lang="ru-RU" dirty="0"/>
              <a:t>выездной проверке — вручают непосредственно в день завершения. </a:t>
            </a:r>
          </a:p>
          <a:p>
            <a:pPr algn="just"/>
            <a:r>
              <a:rPr lang="ru-RU" dirty="0"/>
              <a:t>При документарной проверке или если на месте составить акт нельзя — направляют контролируемому лицу (заказным письмом с уведомлением или в электронном виде, если есть согласие на такое взаимодействие). В акте фиксируют способ и дату направления. </a:t>
            </a:r>
          </a:p>
        </p:txBody>
      </p:sp>
    </p:spTree>
    <p:extLst>
      <p:ext uri="{BB962C8B-B14F-4D97-AF65-F5344CB8AC3E}">
        <p14:creationId xmlns:p14="http://schemas.microsoft.com/office/powerpoint/2010/main" val="4254438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44062" y="562708"/>
            <a:ext cx="10785230" cy="5228493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dirty="0">
                <a:solidFill>
                  <a:srgbClr val="FF0000"/>
                </a:solidFill>
              </a:rPr>
              <a:t>Шаг 3. Дополнительные решения</a:t>
            </a:r>
          </a:p>
          <a:p>
            <a:pPr algn="just"/>
            <a:r>
              <a:rPr lang="ru-RU" dirty="0"/>
              <a:t>Если в акте зафиксированы нарушения, контрольный орган может принять решение по результатам КНМ. В нём указывают:</a:t>
            </a:r>
          </a:p>
          <a:p>
            <a:pPr algn="just"/>
            <a:r>
              <a:rPr lang="ru-RU" dirty="0" smtClean="0"/>
              <a:t>номер </a:t>
            </a:r>
            <a:r>
              <a:rPr lang="ru-RU" dirty="0"/>
              <a:t>и дату решения;</a:t>
            </a:r>
          </a:p>
          <a:p>
            <a:pPr algn="just"/>
            <a:r>
              <a:rPr lang="ru-RU" dirty="0"/>
              <a:t>место составления;</a:t>
            </a:r>
          </a:p>
          <a:p>
            <a:pPr algn="just"/>
            <a:r>
              <a:rPr lang="ru-RU" dirty="0"/>
              <a:t>акт, на основании которого решение принято;</a:t>
            </a:r>
          </a:p>
          <a:p>
            <a:pPr algn="just"/>
            <a:r>
              <a:rPr lang="ru-RU" dirty="0"/>
              <a:t>ФИО и должности должностных лиц, участвовавших в мероприятии;</a:t>
            </a:r>
          </a:p>
          <a:p>
            <a:pPr algn="just"/>
            <a:r>
              <a:rPr lang="ru-RU" dirty="0"/>
              <a:t>лицо, подписавшее решение. </a:t>
            </a:r>
          </a:p>
          <a:p>
            <a:pPr algn="just"/>
            <a:r>
              <a:rPr lang="ru-RU" dirty="0"/>
              <a:t>Часто </a:t>
            </a:r>
            <a:r>
              <a:rPr lang="ru-RU" dirty="0" smtClean="0"/>
              <a:t>далее </a:t>
            </a:r>
            <a:r>
              <a:rPr lang="ru-RU" dirty="0"/>
              <a:t>выдают предписание об устранении нарушений. В нём прописывают:</a:t>
            </a:r>
          </a:p>
          <a:p>
            <a:pPr algn="just"/>
            <a:r>
              <a:rPr lang="ru-RU" dirty="0" smtClean="0"/>
              <a:t>конкретные </a:t>
            </a:r>
            <a:r>
              <a:rPr lang="ru-RU" dirty="0"/>
              <a:t>мероприятия для устранения;</a:t>
            </a:r>
          </a:p>
          <a:p>
            <a:pPr algn="just"/>
            <a:r>
              <a:rPr lang="ru-RU" dirty="0"/>
              <a:t>срок исполнения;</a:t>
            </a:r>
          </a:p>
          <a:p>
            <a:pPr algn="just"/>
            <a:r>
              <a:rPr lang="ru-RU" dirty="0"/>
              <a:t>ответственного исполнителя. </a:t>
            </a:r>
          </a:p>
        </p:txBody>
      </p:sp>
    </p:spTree>
    <p:extLst>
      <p:ext uri="{BB962C8B-B14F-4D97-AF65-F5344CB8AC3E}">
        <p14:creationId xmlns:p14="http://schemas.microsoft.com/office/powerpoint/2010/main" val="5368658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96462" y="586154"/>
            <a:ext cx="10050955" cy="5205047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                                          </a:t>
            </a:r>
            <a:r>
              <a:rPr lang="ru-RU" dirty="0" smtClean="0">
                <a:solidFill>
                  <a:srgbClr val="FF0000"/>
                </a:solidFill>
              </a:rPr>
              <a:t>Шаг </a:t>
            </a:r>
            <a:r>
              <a:rPr lang="ru-RU" dirty="0">
                <a:solidFill>
                  <a:srgbClr val="FF0000"/>
                </a:solidFill>
              </a:rPr>
              <a:t>4. Особые случаи</a:t>
            </a:r>
          </a:p>
          <a:p>
            <a:r>
              <a:rPr lang="ru-RU" dirty="0"/>
              <a:t>Если в результатах есть сведения, составляющие государственную, коммерческую или иную охраняемую законом тайну, оформление проводят с соблюдением специальных требований законодательства. </a:t>
            </a:r>
          </a:p>
          <a:p>
            <a:r>
              <a:rPr lang="ru-RU" dirty="0"/>
              <a:t>Если КНМ проводилось без взаимодействия с контролируемым лицом, акт составляют только при выявлении нарушений либо в иных случаях, предусмотренных положением о виде контроля. </a:t>
            </a:r>
          </a:p>
          <a:p>
            <a:r>
              <a:rPr lang="ru-RU" dirty="0"/>
              <a:t>Если акт оформляли не на месте (например, после экспертиз), в нём обязательно указывают причину и дату, когда стало возможно его составление. </a:t>
            </a:r>
          </a:p>
          <a:p>
            <a:r>
              <a:rPr lang="ru-RU" dirty="0"/>
              <a:t>Если проверка согласовывалась с прокуратурой, оформленный акт направляют в прокуратуру через единый реестр контрольных (надзорных) мероприятий сразу после оформления. </a:t>
            </a:r>
          </a:p>
          <a:p>
            <a:r>
              <a:rPr lang="ru-RU" dirty="0" smtClean="0"/>
              <a:t>Старайтесь </a:t>
            </a:r>
            <a:r>
              <a:rPr lang="ru-RU" dirty="0"/>
              <a:t>формулировать выводы в акте максимально конкретно: указывайте нормы, факты, доказательства. Это снизит риск споров при обжаловании. </a:t>
            </a:r>
          </a:p>
          <a:p>
            <a:r>
              <a:rPr lang="ru-RU" dirty="0"/>
              <a:t>Если контролируемое лицо не согласно с выводами, оно вправе направить жалобу в порядке, предусмотренном законом (ст. 39–43 ФЗ-248).</a:t>
            </a:r>
          </a:p>
        </p:txBody>
      </p:sp>
    </p:spTree>
    <p:extLst>
      <p:ext uri="{BB962C8B-B14F-4D97-AF65-F5344CB8AC3E}">
        <p14:creationId xmlns:p14="http://schemas.microsoft.com/office/powerpoint/2010/main" val="5618909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5138" y="550984"/>
            <a:ext cx="11406554" cy="6072553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600" dirty="0" smtClean="0"/>
              <a:t>                                                               Жилищный </a:t>
            </a:r>
            <a:r>
              <a:rPr lang="ru-RU" sz="1600" dirty="0"/>
              <a:t>контроль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800" dirty="0"/>
              <a:t>Норма. Например, нарушение требований к содержанию общего имущества в многоквартирном доме (МКД). Это может быть ссылка на Правила содержания общего имущества (утв. Постановлением Правительства РФ № 491) или на Жилищный кодекс РФ (ст. 161 — о надлежащем содержании общего имущества).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800" dirty="0" smtClean="0"/>
              <a:t>Пример </a:t>
            </a:r>
            <a:r>
              <a:rPr lang="ru-RU" sz="1800" dirty="0"/>
              <a:t>нарушения и доказательства. Инспектор выявил, что в подъезде разрушена штукатурка на стенах, есть следы протечек, а в электрощитах отсутствуют дверцы.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800" dirty="0" smtClean="0"/>
              <a:t>Доказательства</a:t>
            </a:r>
            <a:r>
              <a:rPr lang="ru-RU" sz="1800" dirty="0"/>
              <a:t>: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800" dirty="0"/>
              <a:t>Акт осмотра с подробным описанием каждого дефекта (где именно, масштаб).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800" dirty="0" err="1"/>
              <a:t>Фотофиксация</a:t>
            </a:r>
            <a:r>
              <a:rPr lang="ru-RU" sz="1800" dirty="0"/>
              <a:t> каждого нарушения (минимум 2 снимка с разных ракурсов — так требует практика, чтобы объект было легко идентифицировать).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800" dirty="0"/>
              <a:t>Письменные объяснения от представителя управляющей компании или собственника.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800" dirty="0"/>
              <a:t>Если проводились замеры (например, уровня влажности из-за протечки) — протокол инструментального обследования.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800" dirty="0"/>
              <a:t>Как это выглядит в акте КНМ. </a:t>
            </a:r>
            <a:endParaRPr lang="ru-RU" sz="18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800" dirty="0" smtClean="0"/>
              <a:t>В </a:t>
            </a:r>
            <a:r>
              <a:rPr lang="ru-RU" sz="1800" dirty="0"/>
              <a:t>разделе «Выводы по результатам» инспектор пишет: «Выявлено нарушение п. 4.2.1 Правил содержания общего имущества: в подъезде № 2 на стенах имеются отслоения штукатурки площадью 1,5 м², следы </a:t>
            </a:r>
            <a:r>
              <a:rPr lang="ru-RU" sz="1800" dirty="0" err="1"/>
              <a:t>протежек</a:t>
            </a:r>
            <a:r>
              <a:rPr lang="ru-RU" sz="1800" dirty="0"/>
              <a:t> на потолке. Доказательства: протокол осмотра от 15.06.2026, фотоматериалы №№ 1–3, письменные объяснения представителя УК от 15.06.2026». В разделе «Приложения» перечисляются все сопутствующие документы. Отдельно фиксируется, если нарушение устранили прямо в ходе проверки</a:t>
            </a:r>
          </a:p>
        </p:txBody>
      </p:sp>
    </p:spTree>
    <p:extLst>
      <p:ext uri="{BB962C8B-B14F-4D97-AF65-F5344CB8AC3E}">
        <p14:creationId xmlns:p14="http://schemas.microsoft.com/office/powerpoint/2010/main" val="19464415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3016" y="656492"/>
            <a:ext cx="10074402" cy="5709139"/>
          </a:xfrm>
        </p:spPr>
        <p:txBody>
          <a:bodyPr>
            <a:normAutofit fontScale="55000" lnSpcReduction="20000"/>
          </a:bodyPr>
          <a:lstStyle/>
          <a:p>
            <a:r>
              <a:rPr lang="ru-RU" dirty="0" smtClean="0"/>
              <a:t>                                                               Земельный </a:t>
            </a:r>
            <a:r>
              <a:rPr lang="ru-RU" dirty="0"/>
              <a:t>контроль</a:t>
            </a:r>
          </a:p>
          <a:p>
            <a:r>
              <a:rPr lang="ru-RU" dirty="0"/>
              <a:t>Норма. Например, требование использовать земельный участок в соответствии с его целевым назначением (ст. 42 Земельного кодекса РФ). Или запрет на загрязнение почвы (ст. 8.6 КоАП РФ).</a:t>
            </a:r>
          </a:p>
          <a:p>
            <a:r>
              <a:rPr lang="ru-RU" dirty="0" smtClean="0"/>
              <a:t>Пример </a:t>
            </a:r>
            <a:r>
              <a:rPr lang="ru-RU" dirty="0"/>
              <a:t>нарушения и доказательства. Инспектор установил, что на земельном участке сельскохозяйственного назначения земля заросла древесно-кустарниковой растительностью, участок не используется для сельхозпроизводства. </a:t>
            </a:r>
          </a:p>
          <a:p>
            <a:r>
              <a:rPr lang="ru-RU" dirty="0" smtClean="0"/>
              <a:t>Доказательства</a:t>
            </a:r>
            <a:r>
              <a:rPr lang="ru-RU" dirty="0"/>
              <a:t>:</a:t>
            </a:r>
          </a:p>
          <a:p>
            <a:r>
              <a:rPr lang="ru-RU" dirty="0"/>
              <a:t>Акт осмотра с описанием площади зарастания, видового состава растений.</a:t>
            </a:r>
          </a:p>
          <a:p>
            <a:r>
              <a:rPr lang="ru-RU" dirty="0" err="1"/>
              <a:t>Фототаблица</a:t>
            </a:r>
            <a:r>
              <a:rPr lang="ru-RU" dirty="0"/>
              <a:t> с привязкой к местности (чтобы по фото можно было понять, где именно находится участок).</a:t>
            </a:r>
          </a:p>
          <a:p>
            <a:r>
              <a:rPr lang="ru-RU" dirty="0"/>
              <a:t>Схема обмеров с указанием географических координат точек, где фиксировались нарушения. </a:t>
            </a:r>
          </a:p>
          <a:p>
            <a:r>
              <a:rPr lang="ru-RU" dirty="0"/>
              <a:t>Протокол отбора проб почвы (если проверялось загрязнение) и протокол лабораторных испытаний или экспертное заключение, подтверждающее превышение нормативов загрязняющих веществ. </a:t>
            </a:r>
          </a:p>
          <a:p>
            <a:r>
              <a:rPr lang="ru-RU" dirty="0" smtClean="0"/>
              <a:t>Письменные </a:t>
            </a:r>
            <a:r>
              <a:rPr lang="ru-RU" dirty="0"/>
              <a:t>объяснения владельца участка.</a:t>
            </a:r>
          </a:p>
          <a:p>
            <a:r>
              <a:rPr lang="ru-RU" dirty="0"/>
              <a:t>Как это выглядит в акте КНМ. В выводах инспектор может записать: «Выявлено нарушение ст. 42 ЗК РФ: земельный участок с кадастровым номером... не используется для сельскохозяйственного производства, площадь зарастания составляет...% от общей площади. </a:t>
            </a:r>
            <a:endParaRPr lang="ru-RU" dirty="0" smtClean="0"/>
          </a:p>
          <a:p>
            <a:r>
              <a:rPr lang="ru-RU" dirty="0" smtClean="0"/>
              <a:t>Доказательства</a:t>
            </a:r>
            <a:r>
              <a:rPr lang="ru-RU" dirty="0"/>
              <a:t>: акт осмотра от </a:t>
            </a:r>
            <a:r>
              <a:rPr lang="ru-RU" dirty="0" smtClean="0"/>
              <a:t>01.07.2026</a:t>
            </a:r>
            <a:r>
              <a:rPr lang="ru-RU" dirty="0"/>
              <a:t>, </a:t>
            </a:r>
            <a:r>
              <a:rPr lang="ru-RU" dirty="0" err="1"/>
              <a:t>фототаблица</a:t>
            </a:r>
            <a:r>
              <a:rPr lang="ru-RU" dirty="0"/>
              <a:t> №№ 1–5, схема обмеров с координатами, протокол отбора проб почвы от </a:t>
            </a:r>
            <a:r>
              <a:rPr lang="ru-RU" dirty="0" smtClean="0"/>
              <a:t>01.07.2026</a:t>
            </a:r>
            <a:r>
              <a:rPr lang="ru-RU" dirty="0"/>
              <a:t>, протокол лабораторных испытаний №... от </a:t>
            </a:r>
            <a:r>
              <a:rPr lang="ru-RU" dirty="0" smtClean="0"/>
              <a:t>03.07.2026</a:t>
            </a:r>
            <a:r>
              <a:rPr lang="ru-RU" dirty="0"/>
              <a:t>». К акту прилагаются все эти </a:t>
            </a:r>
            <a:r>
              <a:rPr lang="ru-RU" dirty="0" smtClean="0"/>
              <a:t>документы.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0850649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онтур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Контур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онтур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1547</TotalTime>
  <Words>3479</Words>
  <Application>Microsoft Office PowerPoint</Application>
  <PresentationFormat>Произвольный</PresentationFormat>
  <Paragraphs>306</Paragraphs>
  <Slides>41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41</vt:i4>
      </vt:variant>
    </vt:vector>
  </HeadingPairs>
  <TitlesOfParts>
    <vt:vector size="42" baseType="lpstr">
      <vt:lpstr>Контур</vt:lpstr>
      <vt:lpstr>Презентация PowerPoint</vt:lpstr>
      <vt:lpstr>Порядок оформления результатов КНМ. Основу регулирует статья 87 Федерального закона № 248-ФЗ.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После контрольного (надзорного) мероприятия инспектор действительно принимает разные решения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УПРАВЛЕНИЕ ПРОЕКТАМИ</dc:title>
  <dc:creator>Professional</dc:creator>
  <cp:lastModifiedBy>User Windows</cp:lastModifiedBy>
  <cp:revision>208</cp:revision>
  <dcterms:created xsi:type="dcterms:W3CDTF">2026-06-20T16:19:11Z</dcterms:created>
  <dcterms:modified xsi:type="dcterms:W3CDTF">2026-07-08T03:02:18Z</dcterms:modified>
</cp:coreProperties>
</file>