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5"/>
  </p:notesMasterIdLst>
  <p:sldIdLst>
    <p:sldId id="1542" r:id="rId3"/>
    <p:sldId id="257" r:id="rId4"/>
    <p:sldId id="716" r:id="rId5"/>
    <p:sldId id="315" r:id="rId6"/>
    <p:sldId id="258" r:id="rId7"/>
    <p:sldId id="259" r:id="rId8"/>
    <p:sldId id="1543" r:id="rId9"/>
    <p:sldId id="260" r:id="rId10"/>
    <p:sldId id="261" r:id="rId11"/>
    <p:sldId id="739" r:id="rId12"/>
    <p:sldId id="1559" r:id="rId13"/>
    <p:sldId id="262" r:id="rId14"/>
    <p:sldId id="316" r:id="rId15"/>
    <p:sldId id="317" r:id="rId16"/>
    <p:sldId id="318" r:id="rId17"/>
    <p:sldId id="263" r:id="rId18"/>
    <p:sldId id="736" r:id="rId19"/>
    <p:sldId id="264" r:id="rId20"/>
    <p:sldId id="320" r:id="rId21"/>
    <p:sldId id="265" r:id="rId22"/>
    <p:sldId id="321" r:id="rId23"/>
    <p:sldId id="266" r:id="rId24"/>
    <p:sldId id="322" r:id="rId25"/>
    <p:sldId id="323" r:id="rId26"/>
    <p:sldId id="267" r:id="rId27"/>
    <p:sldId id="324" r:id="rId28"/>
    <p:sldId id="268" r:id="rId29"/>
    <p:sldId id="325" r:id="rId30"/>
    <p:sldId id="326" r:id="rId31"/>
    <p:sldId id="269" r:id="rId32"/>
    <p:sldId id="270" r:id="rId33"/>
    <p:sldId id="271" r:id="rId34"/>
    <p:sldId id="1544" r:id="rId35"/>
    <p:sldId id="273" r:id="rId36"/>
    <p:sldId id="853" r:id="rId37"/>
    <p:sldId id="1545" r:id="rId38"/>
    <p:sldId id="275" r:id="rId39"/>
    <p:sldId id="276" r:id="rId40"/>
    <p:sldId id="277" r:id="rId41"/>
    <p:sldId id="278" r:id="rId42"/>
    <p:sldId id="279" r:id="rId43"/>
    <p:sldId id="280" r:id="rId44"/>
    <p:sldId id="281" r:id="rId45"/>
    <p:sldId id="282" r:id="rId46"/>
    <p:sldId id="283" r:id="rId47"/>
    <p:sldId id="284" r:id="rId48"/>
    <p:sldId id="285" r:id="rId49"/>
    <p:sldId id="286" r:id="rId50"/>
    <p:sldId id="287" r:id="rId51"/>
    <p:sldId id="288" r:id="rId52"/>
    <p:sldId id="289" r:id="rId53"/>
    <p:sldId id="290" r:id="rId54"/>
    <p:sldId id="291" r:id="rId55"/>
    <p:sldId id="292" r:id="rId56"/>
    <p:sldId id="293" r:id="rId57"/>
    <p:sldId id="294" r:id="rId58"/>
    <p:sldId id="295" r:id="rId59"/>
    <p:sldId id="327" r:id="rId60"/>
    <p:sldId id="296" r:id="rId61"/>
    <p:sldId id="297" r:id="rId62"/>
    <p:sldId id="298" r:id="rId63"/>
    <p:sldId id="1546" r:id="rId64"/>
    <p:sldId id="1547" r:id="rId65"/>
    <p:sldId id="301" r:id="rId66"/>
    <p:sldId id="329" r:id="rId67"/>
    <p:sldId id="330" r:id="rId68"/>
    <p:sldId id="302" r:id="rId69"/>
    <p:sldId id="1548" r:id="rId70"/>
    <p:sldId id="1549" r:id="rId71"/>
    <p:sldId id="1550" r:id="rId72"/>
    <p:sldId id="1551" r:id="rId73"/>
    <p:sldId id="1552" r:id="rId74"/>
    <p:sldId id="307" r:id="rId75"/>
    <p:sldId id="331" r:id="rId76"/>
    <p:sldId id="332" r:id="rId77"/>
    <p:sldId id="308" r:id="rId78"/>
    <p:sldId id="1553" r:id="rId79"/>
    <p:sldId id="1554" r:id="rId80"/>
    <p:sldId id="1555" r:id="rId81"/>
    <p:sldId id="1556" r:id="rId82"/>
    <p:sldId id="1557" r:id="rId83"/>
    <p:sldId id="1558" r:id="rId8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D234C-5766-45F2-950B-503A288EC21E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32851-AD23-4760-B474-42A2AF386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449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BCA8F-C2E1-4142-95CD-365DCD4AE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AC904F-FCC6-4BFD-BCCD-31E129A49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888DF5-C8A4-4512-8B02-0121FB63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6D4C88-8C13-4540-B2ED-4A27AA210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C22C87-C69B-4201-8AFD-B8C817638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99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A7602-BF57-401A-ADBD-885193D6F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169A17-F36E-4798-A991-29ACA5FE0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7B817A-37AB-4FB3-BC05-9F8D0AE010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7FEAD2-FD11-4633-B588-D4A054258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26692-BD86-49BF-8996-24C80D8E0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4929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229FF75-DF5B-4B1D-8E1D-400D35205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279401"/>
            <a:ext cx="10668001" cy="355599"/>
          </a:xfrm>
          <a:prstGeom prst="rect">
            <a:avLst/>
          </a:prstGeom>
        </p:spPr>
        <p:txBody>
          <a:bodyPr anchor="ctr"/>
          <a:lstStyle>
            <a:lvl1pPr algn="ctr">
              <a:defRPr lang="en-US" sz="2400" spc="333" baseline="0">
                <a:solidFill>
                  <a:schemeClr val="bg2"/>
                </a:solidFill>
                <a:ea typeface="+mn-ea"/>
                <a:cs typeface="+mn-cs"/>
              </a:defRPr>
            </a:lvl1pPr>
          </a:lstStyle>
          <a:p>
            <a:pPr marL="0" lvl="0" indent="0" algn="ctr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YOUR TITLE</a:t>
            </a:r>
          </a:p>
        </p:txBody>
      </p:sp>
    </p:spTree>
    <p:extLst>
      <p:ext uri="{BB962C8B-B14F-4D97-AF65-F5344CB8AC3E}">
        <p14:creationId xmlns:p14="http://schemas.microsoft.com/office/powerpoint/2010/main" val="229037392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03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83FB61-3C67-4AA8-A2E7-9C1F7687E8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" y="627888"/>
            <a:ext cx="3444240" cy="5614416"/>
          </a:xfrm>
          <a:prstGeom prst="roundRect">
            <a:avLst>
              <a:gd name="adj" fmla="val 4130"/>
            </a:avLst>
          </a:prstGeom>
          <a:solidFill>
            <a:schemeClr val="bg1"/>
          </a:solidFill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4175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-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B2DC69A-FBA9-4A70-8EF3-C35B38FE0A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36000" y="627888"/>
            <a:ext cx="3444240" cy="5614416"/>
          </a:xfrm>
          <a:prstGeom prst="roundRect">
            <a:avLst>
              <a:gd name="adj" fmla="val 4130"/>
            </a:avLst>
          </a:prstGeom>
          <a:solidFill>
            <a:schemeClr val="bg1"/>
          </a:solidFill>
        </p:spPr>
        <p:txBody>
          <a:bodyPr/>
          <a:lstStyle>
            <a:lvl1pPr>
              <a:defRPr lang="uk-UA" sz="1333"/>
            </a:lvl1pPr>
          </a:lstStyle>
          <a:p>
            <a:pPr lvl="0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3899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59B98A-3E9B-4864-B1E6-6A9B088782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66489" y="888999"/>
            <a:ext cx="5080001" cy="5080001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 dirty="0"/>
            </a:lvl1pPr>
          </a:lstStyle>
          <a:p>
            <a:pPr lv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490656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59B98A-3E9B-4864-B1E6-6A9B088782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53484" y="888999"/>
            <a:ext cx="5080001" cy="5080001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 dirty="0"/>
            </a:lvl1pPr>
          </a:lstStyle>
          <a:p>
            <a:pPr lv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95007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C606D8-35EE-449B-9739-EED57E2B0C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24400" y="0"/>
            <a:ext cx="6095999" cy="6858000"/>
          </a:xfrm>
          <a:prstGeom prst="parallelogram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 dirty="0"/>
            </a:lvl1pPr>
          </a:lstStyle>
          <a:p>
            <a:pPr lv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374055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C606D8-35EE-449B-9739-EED57E2B0C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1" y="0"/>
            <a:ext cx="6095999" cy="6858000"/>
          </a:xfrm>
          <a:prstGeom prst="parallelogram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 dirty="0"/>
            </a:lvl1pPr>
          </a:lstStyle>
          <a:p>
            <a:pPr lv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541812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C606D8-35EE-449B-9739-EED57E2B0C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601" y="0"/>
            <a:ext cx="6095999" cy="6858000"/>
          </a:xfrm>
          <a:prstGeom prst="parallelogram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 dirty="0"/>
            </a:lvl1pPr>
          </a:lstStyle>
          <a:p>
            <a:pPr lv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35405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" y="627888"/>
            <a:ext cx="10972800" cy="280416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/>
            </a:lvl1pPr>
          </a:lstStyle>
          <a:p>
            <a:pPr lvl="0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598811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CEA750A-677F-43CA-8A48-7AE6C2E658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24400" y="624840"/>
            <a:ext cx="6858000" cy="560832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/>
            </a:lvl1pPr>
          </a:lstStyle>
          <a:p>
            <a:pPr lvl="0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391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87737DD-926E-4F23-A761-D54A843A14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781E31-2863-4EA2-A3C8-0C0E4C2D7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9753F3-292C-400C-BA28-6A90F34C5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A700F5-BD16-4F02-9F27-48C8E4D4F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E305B-0381-4C86-B150-B7B8D638E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9232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A86A2D-80E2-48E5-B1F6-4F8C81EE13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624840"/>
            <a:ext cx="6858000" cy="560832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/>
            </a:lvl1pPr>
          </a:lstStyle>
          <a:p>
            <a:pPr lvl="0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36719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lang="uk-UA" sz="1333"/>
            </a:lvl1pPr>
          </a:lstStyle>
          <a:p>
            <a:pPr lvl="0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34913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600" y="609600"/>
            <a:ext cx="10972800" cy="4318000"/>
          </a:xfrm>
          <a:prstGeom prst="roundRect">
            <a:avLst>
              <a:gd name="adj" fmla="val 2426"/>
            </a:avLst>
          </a:prstGeom>
          <a:solidFill>
            <a:schemeClr val="bg1"/>
          </a:solidFill>
        </p:spPr>
        <p:txBody>
          <a:bodyPr/>
          <a:lstStyle>
            <a:lvl1pPr>
              <a:defRPr lang="uk-UA" sz="1333"/>
            </a:lvl1pPr>
          </a:lstStyle>
          <a:p>
            <a:pPr lvl="0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83353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EB6E739-39F9-4E42-B265-0E28996ABE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3355915" cy="3429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lang="en-US" sz="1333" dirty="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361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35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142457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254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6A4764C4-9BA4-4A64-B79A-528D30FAE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35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9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6A4764C4-9BA4-4A64-B79A-528D30FAE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925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6C9D28-FCFA-4536-895C-DDD7FD3FD7C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546184"/>
            <a:ext cx="3632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ru-RU" dirty="0"/>
              <a:t>БЫЛО (пр. 968)</a:t>
            </a:r>
            <a:endParaRPr lang="uk-UA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6A4764C4-9BA4-4A64-B79A-528D30FAE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cxnSp>
        <p:nvCxnSpPr>
          <p:cNvPr id="7" name="Straight Connector 3">
            <a:extLst>
              <a:ext uri="{FF2B5EF4-FFF2-40B4-BE49-F238E27FC236}">
                <a16:creationId xmlns:a16="http://schemas.microsoft.com/office/drawing/2014/main" id="{BF1C3EBB-8407-40B0-9FAC-DF4E25055D6E}"/>
              </a:ext>
            </a:extLst>
          </p:cNvPr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E57314-7B43-4062-A9DA-82EEE36EF5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841"/>
          <a:stretch/>
        </p:blipFill>
        <p:spPr>
          <a:xfrm>
            <a:off x="469900" y="6008017"/>
            <a:ext cx="881719" cy="611940"/>
          </a:xfrm>
          <a:prstGeom prst="rect">
            <a:avLst/>
          </a:prstGeom>
        </p:spPr>
      </p:pic>
      <p:sp>
        <p:nvSpPr>
          <p:cNvPr id="12" name="Title 7">
            <a:extLst>
              <a:ext uri="{FF2B5EF4-FFF2-40B4-BE49-F238E27FC236}">
                <a16:creationId xmlns:a16="http://schemas.microsoft.com/office/drawing/2014/main" id="{4F342FB3-BFB8-4A6D-A846-26F301808B6D}"/>
              </a:ext>
            </a:extLst>
          </p:cNvPr>
          <p:cNvSpPr txBox="1">
            <a:spLocks/>
          </p:cNvSpPr>
          <p:nvPr userDrawn="1"/>
        </p:nvSpPr>
        <p:spPr>
          <a:xfrm>
            <a:off x="8223250" y="546184"/>
            <a:ext cx="3632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uk-UA" sz="3000" b="1" kern="1200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r>
              <a:rPr lang="ru-RU" dirty="0"/>
              <a:t>СТАЛО (пр. 800)</a:t>
            </a:r>
          </a:p>
        </p:txBody>
      </p:sp>
      <p:cxnSp>
        <p:nvCxnSpPr>
          <p:cNvPr id="13" name="Straight Connector 9">
            <a:extLst>
              <a:ext uri="{FF2B5EF4-FFF2-40B4-BE49-F238E27FC236}">
                <a16:creationId xmlns:a16="http://schemas.microsoft.com/office/drawing/2014/main" id="{542C59CE-2786-4C6C-BA4D-1EA2839BC67E}"/>
              </a:ext>
            </a:extLst>
          </p:cNvPr>
          <p:cNvCxnSpPr/>
          <p:nvPr userDrawn="1"/>
        </p:nvCxnSpPr>
        <p:spPr>
          <a:xfrm>
            <a:off x="11406605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89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50010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952AE810-8CAE-414D-942D-32269302F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61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6BD6A-6CCB-4520-89BD-A7A0F6DB5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210A9B-C816-43FE-9E7A-9711C78B9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CAF8B1-2F45-43BB-99A5-504D6C5EED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BB3925-A8FD-4EBF-9AC7-40A8B76C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982B20-0F54-42EC-993C-B9AD7FB73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997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rgbClr val="50010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Rectangle 9"/>
          <p:cNvSpPr/>
          <p:nvPr userDrawn="1"/>
        </p:nvSpPr>
        <p:spPr>
          <a:xfrm>
            <a:off x="0" y="1600200"/>
            <a:ext cx="12192000" cy="3657600"/>
          </a:xfrm>
          <a:prstGeom prst="rect">
            <a:avLst/>
          </a:prstGeom>
          <a:solidFill>
            <a:srgbClr val="50010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A47350FC-708B-44AD-A419-A4BC82E03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348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 - w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DDBCC13-44DE-4881-93F1-8E0C77D85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366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111887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74168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7BC6005A-A3CB-4144-A806-B25DBF728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650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59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E39E6E1-BA6D-4A55-B393-0273BEC3E9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4000" y="1168800"/>
            <a:ext cx="3336000" cy="410400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1333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50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D04B01E-BA2D-4D2C-83A6-03FAA75D4F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07828" y="848069"/>
            <a:ext cx="1190387" cy="2420090"/>
          </a:xfrm>
          <a:prstGeom prst="roundRect">
            <a:avLst>
              <a:gd name="adj" fmla="val 10621"/>
            </a:avLst>
          </a:prstGeom>
          <a:solidFill>
            <a:schemeClr val="accent1"/>
          </a:solidFill>
        </p:spPr>
        <p:txBody>
          <a:bodyPr/>
          <a:lstStyle>
            <a:lvl1pPr>
              <a:defRPr sz="1067"/>
            </a:lvl1pPr>
          </a:lstStyle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248933BC-56CF-4EA2-8AB9-4729E04379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05849" y="1065188"/>
            <a:ext cx="977047" cy="1986365"/>
          </a:xfrm>
          <a:prstGeom prst="roundRect">
            <a:avLst>
              <a:gd name="adj" fmla="val 10621"/>
            </a:avLst>
          </a:prstGeom>
          <a:solidFill>
            <a:schemeClr val="accent1"/>
          </a:solidFill>
        </p:spPr>
        <p:txBody>
          <a:bodyPr/>
          <a:lstStyle>
            <a:lvl1pPr>
              <a:defRPr sz="1067"/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E1B7B9C3-B3ED-469E-981F-0FFB8870CB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23149" y="1065188"/>
            <a:ext cx="977047" cy="1986365"/>
          </a:xfrm>
          <a:prstGeom prst="roundRect">
            <a:avLst>
              <a:gd name="adj" fmla="val 10621"/>
            </a:avLst>
          </a:prstGeom>
          <a:solidFill>
            <a:schemeClr val="accent1"/>
          </a:solidFill>
        </p:spPr>
        <p:txBody>
          <a:bodyPr/>
          <a:lstStyle>
            <a:lvl1pPr>
              <a:defRPr sz="1067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967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57E177-AFE4-4DAE-929A-236DFBE06B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81600" y="1651000"/>
            <a:ext cx="5655271" cy="355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6A4764C4-9BA4-4A64-B79A-528D30FAE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772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6A4764C4-9BA4-4A64-B79A-528D30FAE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53A1A29-5D4E-4F27-BBAA-FE987E513B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79600" y="1397000"/>
            <a:ext cx="3048000" cy="440599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1600200"/>
            <a:ext cx="12192000" cy="24384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5CF344-4C34-4B2A-BE84-23ADEE657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549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-SLIDE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1600200"/>
            <a:ext cx="12192000" cy="36576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085F8ED1-B0B8-4E54-84B7-56F726A67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985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8CFFF-22DD-4FE6-9C17-82346578E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E73438-0F0B-495C-849E-46D905445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482EE9-5589-4764-B9FF-C7E11CF90D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0195CE-F2E7-4B02-8BA7-7B9413BA1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58A14D-9E0C-4D6D-A520-54BF00E2B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224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-SLIDE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99744" y="2231136"/>
            <a:ext cx="2395728" cy="2395728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B8932A09-5AD8-44D3-9BC3-8FD2AA41E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466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-SLIDE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6096000" cy="36576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E578DB3-32CC-466D-BA62-F28694EE1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08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-SLIDE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1600200"/>
            <a:ext cx="6096000" cy="36576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0DB0371A-7C2F-46B9-9287-5BFC7BD34D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190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828800" y="2133600"/>
            <a:ext cx="2590800" cy="25908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14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70000" y="2133600"/>
            <a:ext cx="2590800" cy="25908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78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876800" y="993648"/>
            <a:ext cx="2438400" cy="2438400"/>
          </a:xfrm>
          <a:prstGeom prst="ellipse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97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438400" y="1603248"/>
            <a:ext cx="3657600" cy="36576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369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267200" y="1600200"/>
            <a:ext cx="3657600" cy="36576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136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-SLIDE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182368" y="1853184"/>
            <a:ext cx="963168" cy="963168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9186672" y="3852672"/>
            <a:ext cx="963168" cy="963168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309CD21E-E148-4E4F-AC86-1B03BAB31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777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219200" y="1737360"/>
            <a:ext cx="3657600" cy="36576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/>
          <a:p>
            <a:endParaRPr lang="uk-UA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269194-9A79-4D13-9389-4E8C8251D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023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F8B25-A72C-43F8-B2BC-F2D3C4FED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F0EB1-84F7-4908-92D9-6A5DAFA69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0AF6E5-3DF4-4A9B-B6F3-26E1CFA27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455C49-81BB-4421-AFF9-4999707620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4DBF41-D926-45E0-BE00-D373BCFB1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463FCD-1FC0-4CD0-B20D-83A223A36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614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7315200" y="1737360"/>
            <a:ext cx="3657600" cy="36576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/>
          <a:p>
            <a:endParaRPr lang="uk-UA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54A2CC-1476-4965-9BE0-E7AD3185F1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082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773936" y="1737360"/>
            <a:ext cx="1828800" cy="18288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7" name="TextBox 16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C271F8-0B9A-40E5-B459-E953B35F7B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615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-SLIDE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181600" y="1395984"/>
            <a:ext cx="1828800" cy="1828800"/>
          </a:xfrm>
          <a:prstGeom prst="ellipse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200"/>
            </a:lvl1pPr>
          </a:lstStyle>
          <a:p>
            <a:endParaRPr lang="uk-UA" dirty="0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71BEBB0B-5C9B-43CE-8755-92A3493DF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271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853184" y="2151888"/>
            <a:ext cx="1219200" cy="12192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742176" y="2151888"/>
            <a:ext cx="1219200" cy="12192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26" name="TextBox 25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422FA3DF-8925-4EFD-90EB-997CA2B2D9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738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828800" y="1803400"/>
            <a:ext cx="1828800" cy="18288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181600" y="1803400"/>
            <a:ext cx="1828800" cy="18288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534400" y="1803400"/>
            <a:ext cx="1828800" cy="1828800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1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/>
              <a:t>page</a:t>
            </a:r>
          </a:p>
          <a:p>
            <a:pPr algn="l"/>
            <a:r>
              <a:rPr lang="en-US"/>
              <a:t>0</a:t>
            </a:r>
            <a:fld id="{37D409AB-2201-4E18-8A34-C31753AD9B06}" type="slidenum">
              <a:rPr smtClean="0"/>
              <a:pPr algn="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372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219200" y="1600200"/>
            <a:ext cx="3657600" cy="3657600"/>
          </a:xfrm>
          <a:prstGeom prst="roundRect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/>
          <a:p>
            <a:endParaRPr lang="uk-UA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D548154E-CB2A-4305-AD70-35911C2CD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479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688592" y="1725168"/>
            <a:ext cx="1804416" cy="1804416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A97DD8C0-711D-494E-B2E6-7797F4026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936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334768" y="1725168"/>
            <a:ext cx="1804416" cy="1804416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459B1F71-3BA4-4A14-AD1A-65959BD3F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57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035552" y="1755648"/>
            <a:ext cx="1633728" cy="163372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522720" y="1755648"/>
            <a:ext cx="1633728" cy="163372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F5F0E028-7881-49D9-9F82-214359D7A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640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937182" y="1937200"/>
            <a:ext cx="1676400" cy="1676400"/>
          </a:xfrm>
          <a:prstGeom prst="roundRect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578419" y="1937200"/>
            <a:ext cx="1676400" cy="1676400"/>
          </a:xfrm>
          <a:prstGeom prst="roundRect">
            <a:avLst/>
          </a:prstGeom>
          <a:ln w="38100">
            <a:solidFill>
              <a:schemeClr val="accent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A2635298-959F-4729-A0BE-7F8FF0348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1937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109BC9-BE8B-4F5D-BEA8-EF260DFF9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EBF448-9787-40FF-8942-1FF8B8A4A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72D96C-C778-4BF3-B972-85EF8BAB4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5A6739C-5556-49EC-B3B5-B99AA4C824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EFFC7A-3E6A-4A85-9B76-CFB5CBB0E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5B06194-E6D4-44D8-9CBE-C655ACEDC4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D6DF195-F77F-4034-9FF9-05951DBF0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E62347-0215-470D-86D3-FD383183F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026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200656" y="1810512"/>
            <a:ext cx="1633728" cy="163372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279136" y="1810512"/>
            <a:ext cx="1633728" cy="163372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351520" y="1810512"/>
            <a:ext cx="1633728" cy="163372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DC48B0AD-7BBB-4446-8928-2C0794758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52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2225040" y="1956816"/>
            <a:ext cx="1060704" cy="1060704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2225040" y="3986784"/>
            <a:ext cx="1060704" cy="1060704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541008" y="1956816"/>
            <a:ext cx="1060704" cy="1060704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541008" y="3987800"/>
            <a:ext cx="1060704" cy="1060704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861AF9AF-AE31-453F-8497-0DFCAA205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91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524000" y="16032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24000" y="28224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524000" y="40416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16032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743200" y="40416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3962400" y="16032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3962400" y="28224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3962400" y="40416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FC8D7EA0-E58F-4599-81C1-77D09FDD42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281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876800" y="2209800"/>
            <a:ext cx="2438400" cy="2438400"/>
          </a:xfrm>
          <a:prstGeom prst="ellipse">
            <a:avLst/>
          </a:prstGeom>
          <a:ln w="38100">
            <a:solidFill>
              <a:schemeClr val="bg1"/>
            </a:solidFill>
          </a:ln>
          <a:effectLst/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461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876800" y="1383792"/>
            <a:ext cx="2438400" cy="2438400"/>
          </a:xfrm>
          <a:prstGeom prst="ellipse">
            <a:avLst/>
          </a:prstGeom>
          <a:ln w="38100">
            <a:solidFill>
              <a:schemeClr val="bg1"/>
            </a:solidFill>
          </a:ln>
          <a:effectLst/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505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486400" y="1383792"/>
            <a:ext cx="1219200" cy="1219200"/>
          </a:xfrm>
          <a:prstGeom prst="ellipse">
            <a:avLst/>
          </a:prstGeom>
          <a:ln w="381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486400" y="3102864"/>
            <a:ext cx="1219200" cy="1219200"/>
          </a:xfrm>
          <a:prstGeom prst="ellipse">
            <a:avLst/>
          </a:prstGeom>
          <a:ln w="381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486400" y="4821936"/>
            <a:ext cx="1219200" cy="1219200"/>
          </a:xfrm>
          <a:prstGeom prst="ellipse">
            <a:avLst/>
          </a:prstGeom>
          <a:ln w="381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12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G-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1459769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-SLIDE OPT-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5913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67056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6871903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G-SLIDE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175271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G-SLIDE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604441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63491-4348-4451-B7BC-05891B82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22E863-9A3D-4F6E-B0BC-289860FF8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8C02F7-CF5D-4203-AEA0-21DB7B7EA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7BE36A-B234-4C03-A695-5541E59F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3010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12192000" cy="3425371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33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3432629"/>
            <a:ext cx="12192000" cy="3425371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994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981200"/>
            <a:ext cx="4876800" cy="4876800"/>
          </a:xfrm>
          <a:prstGeom prst="rtTriangle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888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46482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606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994400" y="-1955800"/>
            <a:ext cx="6959600" cy="6959600"/>
          </a:xfrm>
          <a:prstGeom prst="ellipse">
            <a:avLst/>
          </a:prstGeom>
          <a:ln>
            <a:noFill/>
          </a:ln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531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-1168400" y="1397000"/>
            <a:ext cx="6959600" cy="6959600"/>
          </a:xfrm>
          <a:prstGeom prst="ellipse">
            <a:avLst/>
          </a:prstGeom>
          <a:ln>
            <a:noFill/>
          </a:ln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820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168400" y="1652016"/>
            <a:ext cx="3657600" cy="36576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5CDE08B-1084-4521-9D30-C5A7680B45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216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705600" y="1652016"/>
            <a:ext cx="3657600" cy="36576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828800" y="1652016"/>
            <a:ext cx="3657600" cy="36576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72B7C44-A75E-4153-B51E-7C5670768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46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" y="1549400"/>
            <a:ext cx="3048000" cy="30480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5175" y="1549400"/>
            <a:ext cx="3048000" cy="30480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8229600" y="1549400"/>
            <a:ext cx="3048000" cy="30480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6C2C9DDB-7663-4348-BB19-F99B7BD97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635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168400" y="1652016"/>
            <a:ext cx="3657600" cy="36576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8" name="Picture Placeholder 5"/>
          <p:cNvSpPr>
            <a:spLocks noGrp="1" noChangeAspect="1"/>
          </p:cNvSpPr>
          <p:nvPr>
            <p:ph type="pic" sz="quarter" idx="12"/>
          </p:nvPr>
        </p:nvSpPr>
        <p:spPr>
          <a:xfrm>
            <a:off x="5367867" y="3785616"/>
            <a:ext cx="1524000" cy="15240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9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7433733" y="3785616"/>
            <a:ext cx="1524000" cy="15240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0" name="Picture Placeholder 5"/>
          <p:cNvSpPr>
            <a:spLocks noGrp="1" noChangeAspect="1"/>
          </p:cNvSpPr>
          <p:nvPr>
            <p:ph type="pic" sz="quarter" idx="14"/>
          </p:nvPr>
        </p:nvSpPr>
        <p:spPr>
          <a:xfrm>
            <a:off x="9499600" y="3785616"/>
            <a:ext cx="1524000" cy="15240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5D8F37-DD5F-4D43-932B-3C8AB8BCF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990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AD4C75-4B3F-43A6-AB6D-54326B01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A36993-AD83-4C58-B5D2-C77D81B25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647DDE-F44A-4B01-90A7-ECA51F517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1484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524000" y="1600200"/>
            <a:ext cx="1828800" cy="18288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962400" y="1600200"/>
            <a:ext cx="1828800" cy="18288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400800" y="1600200"/>
            <a:ext cx="1828800" cy="18288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8839200" y="1600200"/>
            <a:ext cx="1828800" cy="18288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1524000" y="3733800"/>
            <a:ext cx="1828800" cy="18288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5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3962400" y="3733800"/>
            <a:ext cx="1828800" cy="18288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6400800" y="3733800"/>
            <a:ext cx="1828800" cy="18288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7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8839200" y="3733800"/>
            <a:ext cx="1828800" cy="18288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14907383-32FD-4B9C-8078-CA46DCB4D0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185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524000" y="17018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24000" y="29210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524000" y="41402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17018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743200" y="41402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3962400" y="17018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3962400" y="29210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3962400" y="41402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2743200" y="2921000"/>
            <a:ext cx="1219200" cy="1219200"/>
          </a:xfrm>
          <a:prstGeom prst="ellipse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C83F20BE-D724-47B8-9568-88EF39F49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415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620000" y="2057400"/>
            <a:ext cx="2743200" cy="27432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220DD957-5290-48B9-AF14-D06491ACA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506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" y="2362200"/>
            <a:ext cx="2133600" cy="21336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657600" y="2362200"/>
            <a:ext cx="2133600" cy="21336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400800" y="2362200"/>
            <a:ext cx="2133600" cy="21336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144000" y="2362200"/>
            <a:ext cx="2133600" cy="2133600"/>
          </a:xfrm>
          <a:prstGeom prst="ellipse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E8E024-074E-4A8B-ACF9-4F44D99E2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77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737360" y="2170176"/>
            <a:ext cx="1694688" cy="301752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2A485B55-8817-4912-9AAE-15EA24C8D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647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425952" y="2432304"/>
            <a:ext cx="1383792" cy="2505456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042416" y="2432304"/>
            <a:ext cx="1383792" cy="2505456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109216" y="2237232"/>
            <a:ext cx="1615440" cy="2877312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F94D19C2-F4FE-4DE7-84CB-D47AA6605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514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737360" y="1999488"/>
            <a:ext cx="2487168" cy="332232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494008FC-6082-44E6-AD49-8E190D40D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421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414272" y="1969008"/>
            <a:ext cx="4346448" cy="2487168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05A7D8C-BD09-4789-BDB0-2EF8345C43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390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35024" y="1859280"/>
            <a:ext cx="4785360" cy="2737104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0F0FE30D-EF97-4F97-9170-A0C04FFD9A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146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767840" y="1993392"/>
            <a:ext cx="4267200" cy="2627376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03438522-2CC3-41D8-89E4-F443106CD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666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E8135-89C6-4FFD-BFA2-1F30474EE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6FEB23-B670-4D71-8680-A532FE761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43D735-31B4-48F4-80C1-6E91D2F5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21984B-7C31-467E-B6A7-3CFCDFE2D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9C1900-E23E-4C68-947F-C2C63E20B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A62037-FF5A-4B7A-9E41-DA1826E3A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5713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292096" y="2036064"/>
            <a:ext cx="3517392" cy="2170176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E002E4E-6BAC-43C8-99A6-E3713FA9A3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923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974592" y="1627632"/>
            <a:ext cx="3803904" cy="216408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438400" y="3835400"/>
            <a:ext cx="457200" cy="810768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127248" y="3169920"/>
            <a:ext cx="1097280" cy="1450848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370064" y="2889504"/>
            <a:ext cx="2590800" cy="1603248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uk-UA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D68272E5-4CAC-4ADB-A692-FDCCD6E5B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732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871472" y="2133600"/>
            <a:ext cx="2590800" cy="2590800"/>
          </a:xfrm>
          <a:prstGeom prst="roundRect">
            <a:avLst/>
          </a:prstGeom>
          <a:effectLst>
            <a:outerShdw blurRad="292100" dist="38100" dir="5400000" algn="t" rotWithShape="0">
              <a:schemeClr val="accent1">
                <a:alpha val="67000"/>
              </a:schemeClr>
            </a:outerShdw>
          </a:effectLst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42E9E225-2A05-439F-BA69-76EA4D89A5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988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730752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286256" y="2145792"/>
            <a:ext cx="1615440" cy="2877312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72EA60F-D69D-425E-9C5A-0896E72B2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80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730752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267968" y="2389632"/>
            <a:ext cx="1463040" cy="25908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645408" y="2389632"/>
            <a:ext cx="1463040" cy="25908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346960" y="2176272"/>
            <a:ext cx="1694688" cy="301752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8B658BE5-85B7-400F-A905-59A55FE6A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430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730752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749552" y="1993392"/>
            <a:ext cx="2487168" cy="332232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14CAFD2D-6057-43FA-BA48-62369287B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638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730752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937000" y="1752600"/>
            <a:ext cx="4318000" cy="26416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435C59A5-5CC4-4F97-B139-83D1D3CDE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242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730752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103376" y="1859280"/>
            <a:ext cx="4645152" cy="2657856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FA6CB87A-A62B-45E3-AED5-5F0347383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758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OPT-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730752"/>
          </a:xfrm>
          <a:prstGeom prst="rect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bg2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230880" y="2133600"/>
            <a:ext cx="5748528" cy="323088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BA5E5434-61BD-4AD8-B3B9-7DE8D1E99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132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OP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58368" y="1652016"/>
            <a:ext cx="6035040" cy="3998976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0F5D1E97-B3A7-4BF6-B729-9B29FE04E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806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FDBEC-FC94-4F1B-96FF-F68D656D7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6F26F3F-B959-44D0-9EDF-F91166B033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F31FA7-0F04-4C9E-B743-6431AF327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A66A89-B6A4-41A3-89E6-CFF0CF7F6B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AC27-C35C-4A49-8FFE-D0418E6C966B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CD1794-A0CD-4DCA-AE8B-3195D724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ED81AE-7E16-4380-AE7E-5A8AD0F5A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30892F-9451-4D3C-B80E-06AE9BEA75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2184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OP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4400" y="1600200"/>
            <a:ext cx="4876800" cy="36576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400800" y="1600200"/>
            <a:ext cx="4876800" cy="36576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5AD64F52-3EAC-4879-A51C-823248D57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865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OP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38200" y="1835082"/>
            <a:ext cx="3352800" cy="18288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001000" y="1835082"/>
            <a:ext cx="3352800" cy="18288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419600" y="1835082"/>
            <a:ext cx="3352800" cy="1828800"/>
          </a:xfrm>
          <a:prstGeom prst="rect">
            <a:avLst/>
          </a:prstGeom>
          <a:effectLst>
            <a:outerShdw blurRad="889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A64F3417-B615-4B2E-9C94-A3956233C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356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OP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38200" y="1600200"/>
            <a:ext cx="3352800" cy="33528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001000" y="1600200"/>
            <a:ext cx="3352800" cy="33528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419600" y="1600200"/>
            <a:ext cx="3352800" cy="3352800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1033E903-CE81-44A2-86AE-43777AC5F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158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OP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524000" y="16032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524000" y="28224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524000" y="40416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16032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743200" y="40416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3962400" y="16032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3962400" y="28224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3962400" y="40416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2743200" y="2822448"/>
            <a:ext cx="1219200" cy="1219200"/>
          </a:xfrm>
          <a:prstGeom prst="rect">
            <a:avLst/>
          </a:prstGeom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9" name="Slide Number Placeholder 8">
            <a:extLst>
              <a:ext uri="{FF2B5EF4-FFF2-40B4-BE49-F238E27FC236}">
                <a16:creationId xmlns:a16="http://schemas.microsoft.com/office/drawing/2014/main" id="{067F58CE-9FA4-459F-963C-8C2DE6EAB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912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OPT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1600200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3432048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2438400" y="1600200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438400" y="3432048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876800" y="1600200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4876800" y="3432048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7315200" y="1600200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7315200" y="3432048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9753600" y="1600200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9753600" y="3432048"/>
            <a:ext cx="2438400" cy="1828800"/>
          </a:xfrm>
          <a:prstGeom prst="rect">
            <a:avLst/>
          </a:prstGeom>
          <a:ln w="12700">
            <a:solidFill>
              <a:schemeClr val="bg1"/>
            </a:solidFill>
          </a:ln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06954CFC-B8F7-4586-AAF5-34D341208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41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OPT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1600200"/>
            <a:ext cx="3048000" cy="1828800"/>
          </a:xfrm>
          <a:prstGeom prst="rect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048000" y="1600200"/>
            <a:ext cx="3048000" cy="1828800"/>
          </a:xfrm>
          <a:prstGeom prst="rect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3432048"/>
            <a:ext cx="3048000" cy="1828800"/>
          </a:xfrm>
          <a:prstGeom prst="rect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048000" y="3432048"/>
            <a:ext cx="3048000" cy="1828800"/>
          </a:xfrm>
          <a:prstGeom prst="rect">
            <a:avLst/>
          </a:prstGeom>
          <a:effectLst/>
        </p:spPr>
        <p:txBody>
          <a:bodyPr/>
          <a:lstStyle>
            <a:lvl1pPr>
              <a:defRPr sz="1333"/>
            </a:lvl1pPr>
          </a:lstStyle>
          <a:p>
            <a:endParaRPr lang="uk-UA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5EC5FD6D-A49B-4951-8C19-8E1E5EAA1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780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OP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3048000" cy="18288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048000" y="1600200"/>
            <a:ext cx="3048000" cy="18288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3048000" cy="18288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144000" y="1600200"/>
            <a:ext cx="3048000" cy="18288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EC222943-1322-4FEA-B53D-E0103B7838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11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/>
          <p:cNvSpPr>
            <a:spLocks noGrp="1"/>
          </p:cNvSpPr>
          <p:nvPr>
            <p:ph type="media" sz="quarter" idx="12"/>
          </p:nvPr>
        </p:nvSpPr>
        <p:spPr>
          <a:xfrm>
            <a:off x="609600" y="1560576"/>
            <a:ext cx="7327392" cy="4120896"/>
          </a:xfrm>
          <a:prstGeom prst="rect">
            <a:avLst/>
          </a:prstGeom>
          <a:effectLst>
            <a:outerShdw blurRad="254000" dist="38100" dir="5400000" algn="t" rotWithShape="0">
              <a:prstClr val="black">
                <a:alpha val="67000"/>
              </a:prstClr>
            </a:outerShdw>
          </a:effectLst>
        </p:spPr>
        <p:txBody>
          <a:bodyPr/>
          <a:lstStyle>
            <a:lvl1pPr>
              <a:defRPr lang="uk-UA"/>
            </a:lvl1pPr>
          </a:lstStyle>
          <a:p>
            <a:pPr lvl="0"/>
            <a:endParaRPr lang="uk-UA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F1E1DB8-B49F-486C-806C-EA5101E2B4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735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784800"/>
            <a:ext cx="12192000" cy="36576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883FECF-2369-45C6-A37B-4B947DEA45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038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11188700" y="457200"/>
            <a:ext cx="0" cy="6858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584200" y="6054272"/>
            <a:ext cx="7239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>
                <a:solidFill>
                  <a:schemeClr val="accent2"/>
                </a:solidFill>
              </a:rPr>
              <a:t>your logo</a:t>
            </a:r>
            <a:endParaRPr lang="uk-UA" sz="1333" b="1">
              <a:solidFill>
                <a:schemeClr val="accent2"/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7416800" y="380941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784800"/>
            <a:ext cx="12192000" cy="3657600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8756C39E-CB9D-4333-85F3-31BC90D2EA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186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57.xml"/><Relationship Id="rId47" Type="http://schemas.openxmlformats.org/officeDocument/2006/relationships/slideLayout" Target="../slideLayouts/slideLayout62.xml"/><Relationship Id="rId63" Type="http://schemas.openxmlformats.org/officeDocument/2006/relationships/slideLayout" Target="../slideLayouts/slideLayout78.xml"/><Relationship Id="rId68" Type="http://schemas.openxmlformats.org/officeDocument/2006/relationships/slideLayout" Target="../slideLayouts/slideLayout83.xml"/><Relationship Id="rId84" Type="http://schemas.openxmlformats.org/officeDocument/2006/relationships/slideLayout" Target="../slideLayouts/slideLayout99.xml"/><Relationship Id="rId89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47.xml"/><Relationship Id="rId37" Type="http://schemas.openxmlformats.org/officeDocument/2006/relationships/slideLayout" Target="../slideLayouts/slideLayout52.xml"/><Relationship Id="rId53" Type="http://schemas.openxmlformats.org/officeDocument/2006/relationships/slideLayout" Target="../slideLayouts/slideLayout68.xml"/><Relationship Id="rId58" Type="http://schemas.openxmlformats.org/officeDocument/2006/relationships/slideLayout" Target="../slideLayouts/slideLayout73.xml"/><Relationship Id="rId74" Type="http://schemas.openxmlformats.org/officeDocument/2006/relationships/slideLayout" Target="../slideLayouts/slideLayout89.xml"/><Relationship Id="rId79" Type="http://schemas.openxmlformats.org/officeDocument/2006/relationships/slideLayout" Target="../slideLayouts/slideLayout94.xml"/><Relationship Id="rId5" Type="http://schemas.openxmlformats.org/officeDocument/2006/relationships/slideLayout" Target="../slideLayouts/slideLayout20.xml"/><Relationship Id="rId90" Type="http://schemas.openxmlformats.org/officeDocument/2006/relationships/slideLayout" Target="../slideLayouts/slideLayout105.xml"/><Relationship Id="rId95" Type="http://schemas.openxmlformats.org/officeDocument/2006/relationships/slideLayout" Target="../slideLayouts/slideLayout110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8.xml"/><Relationship Id="rId48" Type="http://schemas.openxmlformats.org/officeDocument/2006/relationships/slideLayout" Target="../slideLayouts/slideLayout63.xml"/><Relationship Id="rId64" Type="http://schemas.openxmlformats.org/officeDocument/2006/relationships/slideLayout" Target="../slideLayouts/slideLayout79.xml"/><Relationship Id="rId69" Type="http://schemas.openxmlformats.org/officeDocument/2006/relationships/slideLayout" Target="../slideLayouts/slideLayout84.xml"/><Relationship Id="rId80" Type="http://schemas.openxmlformats.org/officeDocument/2006/relationships/slideLayout" Target="../slideLayouts/slideLayout95.xml"/><Relationship Id="rId85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38" Type="http://schemas.openxmlformats.org/officeDocument/2006/relationships/slideLayout" Target="../slideLayouts/slideLayout53.xml"/><Relationship Id="rId46" Type="http://schemas.openxmlformats.org/officeDocument/2006/relationships/slideLayout" Target="../slideLayouts/slideLayout61.xml"/><Relationship Id="rId59" Type="http://schemas.openxmlformats.org/officeDocument/2006/relationships/slideLayout" Target="../slideLayouts/slideLayout74.xml"/><Relationship Id="rId67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35.xml"/><Relationship Id="rId41" Type="http://schemas.openxmlformats.org/officeDocument/2006/relationships/slideLayout" Target="../slideLayouts/slideLayout56.xml"/><Relationship Id="rId54" Type="http://schemas.openxmlformats.org/officeDocument/2006/relationships/slideLayout" Target="../slideLayouts/slideLayout69.xml"/><Relationship Id="rId62" Type="http://schemas.openxmlformats.org/officeDocument/2006/relationships/slideLayout" Target="../slideLayouts/slideLayout77.xml"/><Relationship Id="rId70" Type="http://schemas.openxmlformats.org/officeDocument/2006/relationships/slideLayout" Target="../slideLayouts/slideLayout85.xml"/><Relationship Id="rId75" Type="http://schemas.openxmlformats.org/officeDocument/2006/relationships/slideLayout" Target="../slideLayouts/slideLayout90.xml"/><Relationship Id="rId83" Type="http://schemas.openxmlformats.org/officeDocument/2006/relationships/slideLayout" Target="../slideLayouts/slideLayout98.xml"/><Relationship Id="rId88" Type="http://schemas.openxmlformats.org/officeDocument/2006/relationships/slideLayout" Target="../slideLayouts/slideLayout103.xml"/><Relationship Id="rId91" Type="http://schemas.openxmlformats.org/officeDocument/2006/relationships/slideLayout" Target="../slideLayouts/slideLayout106.xml"/><Relationship Id="rId96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slideLayout" Target="../slideLayouts/slideLayout51.xml"/><Relationship Id="rId49" Type="http://schemas.openxmlformats.org/officeDocument/2006/relationships/slideLayout" Target="../slideLayouts/slideLayout64.xml"/><Relationship Id="rId57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46.xml"/><Relationship Id="rId44" Type="http://schemas.openxmlformats.org/officeDocument/2006/relationships/slideLayout" Target="../slideLayouts/slideLayout59.xml"/><Relationship Id="rId52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75.xml"/><Relationship Id="rId65" Type="http://schemas.openxmlformats.org/officeDocument/2006/relationships/slideLayout" Target="../slideLayouts/slideLayout80.xml"/><Relationship Id="rId73" Type="http://schemas.openxmlformats.org/officeDocument/2006/relationships/slideLayout" Target="../slideLayouts/slideLayout88.xml"/><Relationship Id="rId78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6.xml"/><Relationship Id="rId86" Type="http://schemas.openxmlformats.org/officeDocument/2006/relationships/slideLayout" Target="../slideLayouts/slideLayout101.xml"/><Relationship Id="rId94" Type="http://schemas.openxmlformats.org/officeDocument/2006/relationships/slideLayout" Target="../slideLayouts/slideLayout109.xml"/><Relationship Id="rId99" Type="http://schemas.openxmlformats.org/officeDocument/2006/relationships/theme" Target="../theme/theme2.xml"/><Relationship Id="rId101" Type="http://schemas.microsoft.com/office/2007/relationships/hdphoto" Target="../media/hdphoto1.wdp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49.xml"/><Relationship Id="rId50" Type="http://schemas.openxmlformats.org/officeDocument/2006/relationships/slideLayout" Target="../slideLayouts/slideLayout65.xml"/><Relationship Id="rId55" Type="http://schemas.openxmlformats.org/officeDocument/2006/relationships/slideLayout" Target="../slideLayouts/slideLayout70.xml"/><Relationship Id="rId76" Type="http://schemas.openxmlformats.org/officeDocument/2006/relationships/slideLayout" Target="../slideLayouts/slideLayout91.xml"/><Relationship Id="rId97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22.xml"/><Relationship Id="rId71" Type="http://schemas.openxmlformats.org/officeDocument/2006/relationships/slideLayout" Target="../slideLayouts/slideLayout86.xml"/><Relationship Id="rId9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55.xml"/><Relationship Id="rId45" Type="http://schemas.openxmlformats.org/officeDocument/2006/relationships/slideLayout" Target="../slideLayouts/slideLayout60.xml"/><Relationship Id="rId66" Type="http://schemas.openxmlformats.org/officeDocument/2006/relationships/slideLayout" Target="../slideLayouts/slideLayout81.xml"/><Relationship Id="rId87" Type="http://schemas.openxmlformats.org/officeDocument/2006/relationships/slideLayout" Target="../slideLayouts/slideLayout102.xml"/><Relationship Id="rId61" Type="http://schemas.openxmlformats.org/officeDocument/2006/relationships/slideLayout" Target="../slideLayouts/slideLayout76.xml"/><Relationship Id="rId82" Type="http://schemas.openxmlformats.org/officeDocument/2006/relationships/slideLayout" Target="../slideLayouts/slideLayout97.xml"/><Relationship Id="rId1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45.xml"/><Relationship Id="rId35" Type="http://schemas.openxmlformats.org/officeDocument/2006/relationships/slideLayout" Target="../slideLayouts/slideLayout50.xml"/><Relationship Id="rId56" Type="http://schemas.openxmlformats.org/officeDocument/2006/relationships/slideLayout" Target="../slideLayouts/slideLayout71.xml"/><Relationship Id="rId77" Type="http://schemas.openxmlformats.org/officeDocument/2006/relationships/slideLayout" Target="../slideLayouts/slideLayout92.xml"/><Relationship Id="rId100" Type="http://schemas.openxmlformats.org/officeDocument/2006/relationships/image" Target="../media/image1.png"/><Relationship Id="rId8" Type="http://schemas.openxmlformats.org/officeDocument/2006/relationships/slideLayout" Target="../slideLayouts/slideLayout23.xml"/><Relationship Id="rId51" Type="http://schemas.openxmlformats.org/officeDocument/2006/relationships/slideLayout" Target="../slideLayouts/slideLayout66.xml"/><Relationship Id="rId72" Type="http://schemas.openxmlformats.org/officeDocument/2006/relationships/slideLayout" Target="../slideLayouts/slideLayout87.xml"/><Relationship Id="rId93" Type="http://schemas.openxmlformats.org/officeDocument/2006/relationships/slideLayout" Target="../slideLayouts/slideLayout108.xml"/><Relationship Id="rId9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00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62" r:id="rId12"/>
    <p:sldLayoutId id="2147483763" r:id="rId13"/>
    <p:sldLayoutId id="2147483764" r:id="rId14"/>
    <p:sldLayoutId id="21474837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4699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11163300" y="6124657"/>
            <a:ext cx="0" cy="495300"/>
          </a:xfrm>
          <a:prstGeom prst="line">
            <a:avLst/>
          </a:prstGeom>
          <a:ln w="635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1277600" y="6048457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27B876-660D-4507-B9AC-2012137C57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0" cstate="hqprint">
            <a:extLst>
              <a:ext uri="{BEBA8EAE-BF5A-486C-A8C5-ECC9F3942E4B}">
                <a14:imgProps xmlns:a14="http://schemas.microsoft.com/office/drawing/2010/main">
                  <a14:imgLayer r:embed="rId101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841"/>
          <a:stretch/>
        </p:blipFill>
        <p:spPr>
          <a:xfrm>
            <a:off x="469900" y="6008017"/>
            <a:ext cx="881719" cy="61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91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65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71" r:id="rId9"/>
    <p:sldLayoutId id="2147483672" r:id="rId10"/>
    <p:sldLayoutId id="2147483673" r:id="rId11"/>
    <p:sldLayoutId id="2147483674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  <p:sldLayoutId id="2147483705" r:id="rId42"/>
    <p:sldLayoutId id="2147483706" r:id="rId43"/>
    <p:sldLayoutId id="2147483707" r:id="rId44"/>
    <p:sldLayoutId id="2147483708" r:id="rId45"/>
    <p:sldLayoutId id="2147483709" r:id="rId46"/>
    <p:sldLayoutId id="2147483710" r:id="rId47"/>
    <p:sldLayoutId id="2147483711" r:id="rId48"/>
    <p:sldLayoutId id="2147483712" r:id="rId49"/>
    <p:sldLayoutId id="2147483713" r:id="rId50"/>
    <p:sldLayoutId id="2147483714" r:id="rId51"/>
    <p:sldLayoutId id="2147483715" r:id="rId52"/>
    <p:sldLayoutId id="2147483716" r:id="rId53"/>
    <p:sldLayoutId id="2147483717" r:id="rId54"/>
    <p:sldLayoutId id="2147483718" r:id="rId55"/>
    <p:sldLayoutId id="2147483719" r:id="rId56"/>
    <p:sldLayoutId id="2147483720" r:id="rId57"/>
    <p:sldLayoutId id="2147483721" r:id="rId58"/>
    <p:sldLayoutId id="2147483722" r:id="rId59"/>
    <p:sldLayoutId id="2147483723" r:id="rId60"/>
    <p:sldLayoutId id="2147483724" r:id="rId61"/>
    <p:sldLayoutId id="2147483725" r:id="rId62"/>
    <p:sldLayoutId id="2147483726" r:id="rId63"/>
    <p:sldLayoutId id="2147483727" r:id="rId64"/>
    <p:sldLayoutId id="2147483728" r:id="rId65"/>
    <p:sldLayoutId id="2147483729" r:id="rId66"/>
    <p:sldLayoutId id="2147483730" r:id="rId67"/>
    <p:sldLayoutId id="2147483731" r:id="rId68"/>
    <p:sldLayoutId id="2147483732" r:id="rId69"/>
    <p:sldLayoutId id="2147483733" r:id="rId70"/>
    <p:sldLayoutId id="2147483734" r:id="rId71"/>
    <p:sldLayoutId id="2147483735" r:id="rId72"/>
    <p:sldLayoutId id="2147483736" r:id="rId73"/>
    <p:sldLayoutId id="2147483737" r:id="rId74"/>
    <p:sldLayoutId id="2147483738" r:id="rId75"/>
    <p:sldLayoutId id="2147483739" r:id="rId76"/>
    <p:sldLayoutId id="2147483740" r:id="rId77"/>
    <p:sldLayoutId id="2147483741" r:id="rId78"/>
    <p:sldLayoutId id="2147483742" r:id="rId79"/>
    <p:sldLayoutId id="2147483743" r:id="rId80"/>
    <p:sldLayoutId id="2147483744" r:id="rId81"/>
    <p:sldLayoutId id="2147483745" r:id="rId82"/>
    <p:sldLayoutId id="2147483746" r:id="rId83"/>
    <p:sldLayoutId id="2147483747" r:id="rId84"/>
    <p:sldLayoutId id="2147483748" r:id="rId85"/>
    <p:sldLayoutId id="2147483749" r:id="rId86"/>
    <p:sldLayoutId id="2147483750" r:id="rId87"/>
    <p:sldLayoutId id="2147483751" r:id="rId88"/>
    <p:sldLayoutId id="2147483752" r:id="rId89"/>
    <p:sldLayoutId id="2147483753" r:id="rId90"/>
    <p:sldLayoutId id="2147483754" r:id="rId91"/>
    <p:sldLayoutId id="2147483755" r:id="rId92"/>
    <p:sldLayoutId id="2147483756" r:id="rId93"/>
    <p:sldLayoutId id="2147483757" r:id="rId94"/>
    <p:sldLayoutId id="2147483758" r:id="rId95"/>
    <p:sldLayoutId id="2147483759" r:id="rId96"/>
    <p:sldLayoutId id="2147483760" r:id="rId97"/>
    <p:sldLayoutId id="2147483761" r:id="rId98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8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Relationship Id="rId9" Type="http://schemas.openxmlformats.org/officeDocument/2006/relationships/image" Target="../media/image10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07000" y="0"/>
            <a:ext cx="1778000" cy="177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006A685-9339-47E0-982D-89EBFF375E0C}"/>
              </a:ext>
            </a:extLst>
          </p:cNvPr>
          <p:cNvGrpSpPr/>
          <p:nvPr/>
        </p:nvGrpSpPr>
        <p:grpSpPr>
          <a:xfrm>
            <a:off x="2938066" y="2204398"/>
            <a:ext cx="6609057" cy="3533366"/>
            <a:chOff x="4790556" y="3844914"/>
            <a:chExt cx="9913586" cy="4081326"/>
          </a:xfrm>
        </p:grpSpPr>
        <p:sp>
          <p:nvSpPr>
            <p:cNvPr id="10" name="Rectangle 9"/>
            <p:cNvSpPr/>
            <p:nvPr/>
          </p:nvSpPr>
          <p:spPr>
            <a:xfrm>
              <a:off x="5393904" y="6160184"/>
              <a:ext cx="8706888" cy="17660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867" dirty="0">
                  <a:solidFill>
                    <a:schemeClr val="bg1"/>
                  </a:solidFill>
                  <a:ea typeface="Roboto Light" panose="02000000000000000000" pitchFamily="2" charset="0"/>
                </a:rPr>
                <a:t>Приказ </a:t>
              </a:r>
              <a:r>
                <a:rPr lang="ru-RU" sz="1867" dirty="0" err="1">
                  <a:solidFill>
                    <a:schemeClr val="bg1"/>
                  </a:solidFill>
                  <a:ea typeface="Roboto Light" panose="02000000000000000000" pitchFamily="2" charset="0"/>
                </a:rPr>
                <a:t>Минпросвещения</a:t>
              </a:r>
              <a:r>
                <a:rPr lang="ru-RU" sz="1867" dirty="0">
                  <a:solidFill>
                    <a:schemeClr val="bg1"/>
                  </a:solidFill>
                  <a:ea typeface="Roboto Light" panose="02000000000000000000" pitchFamily="2" charset="0"/>
                </a:rPr>
                <a:t> России от 08.11.2021 N 800</a:t>
              </a:r>
              <a:br>
                <a:rPr lang="ru-RU" sz="1867" dirty="0">
                  <a:solidFill>
                    <a:schemeClr val="bg1"/>
                  </a:solidFill>
                  <a:ea typeface="Roboto Light" panose="02000000000000000000" pitchFamily="2" charset="0"/>
                </a:rPr>
              </a:br>
              <a:r>
                <a:rPr lang="ru-RU" sz="1867" dirty="0">
                  <a:solidFill>
                    <a:schemeClr val="bg1"/>
                  </a:solidFill>
                  <a:ea typeface="Roboto Light" panose="02000000000000000000" pitchFamily="2" charset="0"/>
                </a:rPr>
                <a:t>"Об утверждении Порядка проведения государственной итоговой аттестации </a:t>
              </a:r>
              <a:br>
                <a:rPr lang="ru-RU" sz="1867" dirty="0">
                  <a:solidFill>
                    <a:schemeClr val="bg1"/>
                  </a:solidFill>
                  <a:ea typeface="Roboto Light" panose="02000000000000000000" pitchFamily="2" charset="0"/>
                </a:rPr>
              </a:br>
              <a:r>
                <a:rPr lang="ru-RU" sz="1867" dirty="0">
                  <a:solidFill>
                    <a:schemeClr val="bg1"/>
                  </a:solidFill>
                  <a:ea typeface="Roboto Light" panose="02000000000000000000" pitchFamily="2" charset="0"/>
                </a:rPr>
                <a:t>по образовательным программам среднего профессионального образования"</a:t>
              </a:r>
              <a:endParaRPr lang="en-US" sz="1867" dirty="0">
                <a:solidFill>
                  <a:schemeClr val="bg1"/>
                </a:solidFill>
                <a:ea typeface="Roboto Light" panose="02000000000000000000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790556" y="3844914"/>
              <a:ext cx="9913586" cy="3185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b="1" dirty="0">
                  <a:solidFill>
                    <a:schemeClr val="bg1"/>
                  </a:solidFill>
                  <a:latin typeface="+mj-lt"/>
                  <a:ea typeface="Roboto Thin" pitchFamily="2" charset="0"/>
                </a:rPr>
                <a:t>ГИА в СПО. Приказ 800</a:t>
              </a:r>
              <a:endParaRPr lang="uk-UA" sz="6600" b="1" dirty="0">
                <a:solidFill>
                  <a:schemeClr val="bg1"/>
                </a:solidFill>
                <a:latin typeface="+mj-lt"/>
                <a:ea typeface="Roboto Thin" pitchFamily="2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836382E-46F6-4F7D-BD9A-38D87914D60F}"/>
              </a:ext>
            </a:extLst>
          </p:cNvPr>
          <p:cNvSpPr/>
          <p:nvPr/>
        </p:nvSpPr>
        <p:spPr>
          <a:xfrm>
            <a:off x="5207000" y="6070600"/>
            <a:ext cx="1778000" cy="787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/>
          </a:p>
        </p:txBody>
      </p:sp>
    </p:spTree>
    <p:extLst>
      <p:ext uri="{BB962C8B-B14F-4D97-AF65-F5344CB8AC3E}">
        <p14:creationId xmlns:p14="http://schemas.microsoft.com/office/powerpoint/2010/main" val="407649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>
              <a:alpha val="8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alpha val="8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1867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0" y="381000"/>
            <a:ext cx="3657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Пр. 1186</a:t>
            </a:r>
          </a:p>
          <a:p>
            <a:pPr algn="ctr"/>
            <a:endParaRPr lang="uk-UA" sz="4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9200" y="381000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II. </a:t>
            </a:r>
            <a:r>
              <a:rPr lang="ru-RU" sz="4400" b="1" dirty="0">
                <a:solidFill>
                  <a:schemeClr val="bg1"/>
                </a:solidFill>
              </a:rPr>
              <a:t>Формы ГИА</a:t>
            </a:r>
            <a:endParaRPr lang="uk-UA" sz="4400" b="1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01580" y="2540608"/>
            <a:ext cx="4495799" cy="715169"/>
            <a:chOff x="1028701" y="2736428"/>
            <a:chExt cx="6743699" cy="1072754"/>
          </a:xfrm>
        </p:grpSpPr>
        <p:grpSp>
          <p:nvGrpSpPr>
            <p:cNvPr id="39" name="Group 38"/>
            <p:cNvGrpSpPr/>
            <p:nvPr/>
          </p:nvGrpSpPr>
          <p:grpSpPr>
            <a:xfrm>
              <a:off x="6858000" y="2736428"/>
              <a:ext cx="914400" cy="914400"/>
              <a:chOff x="7147600" y="3131564"/>
              <a:chExt cx="914400" cy="914400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7147600" y="3131564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Freeform 28"/>
              <p:cNvSpPr>
                <a:spLocks/>
              </p:cNvSpPr>
              <p:nvPr/>
            </p:nvSpPr>
            <p:spPr bwMode="auto">
              <a:xfrm>
                <a:off x="7391400" y="3437858"/>
                <a:ext cx="484896" cy="334042"/>
              </a:xfrm>
              <a:custGeom>
                <a:avLst/>
                <a:gdLst>
                  <a:gd name="T0" fmla="*/ 176 w 176"/>
                  <a:gd name="T1" fmla="*/ 4 h 120"/>
                  <a:gd name="T2" fmla="*/ 172 w 176"/>
                  <a:gd name="T3" fmla="*/ 0 h 120"/>
                  <a:gd name="T4" fmla="*/ 169 w 176"/>
                  <a:gd name="T5" fmla="*/ 1 h 120"/>
                  <a:gd name="T6" fmla="*/ 169 w 176"/>
                  <a:gd name="T7" fmla="*/ 1 h 120"/>
                  <a:gd name="T8" fmla="*/ 64 w 176"/>
                  <a:gd name="T9" fmla="*/ 110 h 120"/>
                  <a:gd name="T10" fmla="*/ 7 w 176"/>
                  <a:gd name="T11" fmla="*/ 53 h 120"/>
                  <a:gd name="T12" fmla="*/ 4 w 176"/>
                  <a:gd name="T13" fmla="*/ 52 h 120"/>
                  <a:gd name="T14" fmla="*/ 0 w 176"/>
                  <a:gd name="T15" fmla="*/ 56 h 120"/>
                  <a:gd name="T16" fmla="*/ 1 w 176"/>
                  <a:gd name="T17" fmla="*/ 59 h 120"/>
                  <a:gd name="T18" fmla="*/ 61 w 176"/>
                  <a:gd name="T19" fmla="*/ 119 h 120"/>
                  <a:gd name="T20" fmla="*/ 64 w 176"/>
                  <a:gd name="T21" fmla="*/ 120 h 120"/>
                  <a:gd name="T22" fmla="*/ 67 w 176"/>
                  <a:gd name="T23" fmla="*/ 119 h 120"/>
                  <a:gd name="T24" fmla="*/ 67 w 176"/>
                  <a:gd name="T25" fmla="*/ 119 h 120"/>
                  <a:gd name="T26" fmla="*/ 175 w 176"/>
                  <a:gd name="T27" fmla="*/ 7 h 120"/>
                  <a:gd name="T28" fmla="*/ 175 w 176"/>
                  <a:gd name="T29" fmla="*/ 7 h 120"/>
                  <a:gd name="T30" fmla="*/ 176 w 176"/>
                  <a:gd name="T31" fmla="*/ 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6" h="120">
                    <a:moveTo>
                      <a:pt x="176" y="4"/>
                    </a:moveTo>
                    <a:cubicBezTo>
                      <a:pt x="176" y="2"/>
                      <a:pt x="174" y="0"/>
                      <a:pt x="172" y="0"/>
                    </a:cubicBezTo>
                    <a:cubicBezTo>
                      <a:pt x="171" y="0"/>
                      <a:pt x="170" y="0"/>
                      <a:pt x="169" y="1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64" y="110"/>
                      <a:pt x="64" y="110"/>
                      <a:pt x="64" y="110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6" y="52"/>
                      <a:pt x="5" y="52"/>
                      <a:pt x="4" y="52"/>
                    </a:cubicBezTo>
                    <a:cubicBezTo>
                      <a:pt x="2" y="52"/>
                      <a:pt x="0" y="54"/>
                      <a:pt x="0" y="56"/>
                    </a:cubicBezTo>
                    <a:cubicBezTo>
                      <a:pt x="0" y="57"/>
                      <a:pt x="0" y="58"/>
                      <a:pt x="1" y="59"/>
                    </a:cubicBezTo>
                    <a:cubicBezTo>
                      <a:pt x="61" y="119"/>
                      <a:pt x="61" y="119"/>
                      <a:pt x="61" y="119"/>
                    </a:cubicBezTo>
                    <a:cubicBezTo>
                      <a:pt x="62" y="120"/>
                      <a:pt x="63" y="120"/>
                      <a:pt x="64" y="120"/>
                    </a:cubicBezTo>
                    <a:cubicBezTo>
                      <a:pt x="65" y="120"/>
                      <a:pt x="66" y="120"/>
                      <a:pt x="67" y="119"/>
                    </a:cubicBezTo>
                    <a:cubicBezTo>
                      <a:pt x="67" y="119"/>
                      <a:pt x="67" y="119"/>
                      <a:pt x="67" y="119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6" y="6"/>
                      <a:pt x="176" y="5"/>
                      <a:pt x="176" y="4"/>
                    </a:cubicBezTo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accent1"/>
                </a:solidFill>
              </a:ln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028701" y="2839685"/>
              <a:ext cx="5486400" cy="969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а) в форме демонстрационного экзамена …;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01580" y="3820872"/>
            <a:ext cx="4495799" cy="992168"/>
            <a:chOff x="1318301" y="2445261"/>
            <a:chExt cx="6743699" cy="1488252"/>
          </a:xfrm>
        </p:grpSpPr>
        <p:grpSp>
          <p:nvGrpSpPr>
            <p:cNvPr id="58" name="Group 57"/>
            <p:cNvGrpSpPr/>
            <p:nvPr/>
          </p:nvGrpSpPr>
          <p:grpSpPr>
            <a:xfrm>
              <a:off x="7147600" y="2445261"/>
              <a:ext cx="914400" cy="914400"/>
              <a:chOff x="7147600" y="3131564"/>
              <a:chExt cx="914400" cy="914400"/>
            </a:xfrm>
          </p:grpSpPr>
          <p:sp>
            <p:nvSpPr>
              <p:cNvPr id="60" name="Oval 59"/>
              <p:cNvSpPr/>
              <p:nvPr/>
            </p:nvSpPr>
            <p:spPr>
              <a:xfrm>
                <a:off x="7147600" y="3131564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Freeform 28"/>
              <p:cNvSpPr>
                <a:spLocks/>
              </p:cNvSpPr>
              <p:nvPr/>
            </p:nvSpPr>
            <p:spPr bwMode="auto">
              <a:xfrm>
                <a:off x="7391400" y="3437858"/>
                <a:ext cx="484896" cy="334042"/>
              </a:xfrm>
              <a:custGeom>
                <a:avLst/>
                <a:gdLst>
                  <a:gd name="T0" fmla="*/ 176 w 176"/>
                  <a:gd name="T1" fmla="*/ 4 h 120"/>
                  <a:gd name="T2" fmla="*/ 172 w 176"/>
                  <a:gd name="T3" fmla="*/ 0 h 120"/>
                  <a:gd name="T4" fmla="*/ 169 w 176"/>
                  <a:gd name="T5" fmla="*/ 1 h 120"/>
                  <a:gd name="T6" fmla="*/ 169 w 176"/>
                  <a:gd name="T7" fmla="*/ 1 h 120"/>
                  <a:gd name="T8" fmla="*/ 64 w 176"/>
                  <a:gd name="T9" fmla="*/ 110 h 120"/>
                  <a:gd name="T10" fmla="*/ 7 w 176"/>
                  <a:gd name="T11" fmla="*/ 53 h 120"/>
                  <a:gd name="T12" fmla="*/ 4 w 176"/>
                  <a:gd name="T13" fmla="*/ 52 h 120"/>
                  <a:gd name="T14" fmla="*/ 0 w 176"/>
                  <a:gd name="T15" fmla="*/ 56 h 120"/>
                  <a:gd name="T16" fmla="*/ 1 w 176"/>
                  <a:gd name="T17" fmla="*/ 59 h 120"/>
                  <a:gd name="T18" fmla="*/ 61 w 176"/>
                  <a:gd name="T19" fmla="*/ 119 h 120"/>
                  <a:gd name="T20" fmla="*/ 64 w 176"/>
                  <a:gd name="T21" fmla="*/ 120 h 120"/>
                  <a:gd name="T22" fmla="*/ 67 w 176"/>
                  <a:gd name="T23" fmla="*/ 119 h 120"/>
                  <a:gd name="T24" fmla="*/ 67 w 176"/>
                  <a:gd name="T25" fmla="*/ 119 h 120"/>
                  <a:gd name="T26" fmla="*/ 175 w 176"/>
                  <a:gd name="T27" fmla="*/ 7 h 120"/>
                  <a:gd name="T28" fmla="*/ 175 w 176"/>
                  <a:gd name="T29" fmla="*/ 7 h 120"/>
                  <a:gd name="T30" fmla="*/ 176 w 176"/>
                  <a:gd name="T31" fmla="*/ 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6" h="120">
                    <a:moveTo>
                      <a:pt x="176" y="4"/>
                    </a:moveTo>
                    <a:cubicBezTo>
                      <a:pt x="176" y="2"/>
                      <a:pt x="174" y="0"/>
                      <a:pt x="172" y="0"/>
                    </a:cubicBezTo>
                    <a:cubicBezTo>
                      <a:pt x="171" y="0"/>
                      <a:pt x="170" y="0"/>
                      <a:pt x="169" y="1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64" y="110"/>
                      <a:pt x="64" y="110"/>
                      <a:pt x="64" y="110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6" y="52"/>
                      <a:pt x="5" y="52"/>
                      <a:pt x="4" y="52"/>
                    </a:cubicBezTo>
                    <a:cubicBezTo>
                      <a:pt x="2" y="52"/>
                      <a:pt x="0" y="54"/>
                      <a:pt x="0" y="56"/>
                    </a:cubicBezTo>
                    <a:cubicBezTo>
                      <a:pt x="0" y="57"/>
                      <a:pt x="0" y="58"/>
                      <a:pt x="1" y="59"/>
                    </a:cubicBezTo>
                    <a:cubicBezTo>
                      <a:pt x="61" y="119"/>
                      <a:pt x="61" y="119"/>
                      <a:pt x="61" y="119"/>
                    </a:cubicBezTo>
                    <a:cubicBezTo>
                      <a:pt x="62" y="120"/>
                      <a:pt x="63" y="120"/>
                      <a:pt x="64" y="120"/>
                    </a:cubicBezTo>
                    <a:cubicBezTo>
                      <a:pt x="65" y="120"/>
                      <a:pt x="66" y="120"/>
                      <a:pt x="67" y="119"/>
                    </a:cubicBezTo>
                    <a:cubicBezTo>
                      <a:pt x="67" y="119"/>
                      <a:pt x="67" y="119"/>
                      <a:pt x="67" y="119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6" y="6"/>
                      <a:pt x="176" y="5"/>
                      <a:pt x="176" y="4"/>
                    </a:cubicBezTo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accent1"/>
                </a:solidFill>
              </a:ln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1318301" y="2548518"/>
              <a:ext cx="54864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dirty="0">
                  <a:solidFill>
                    <a:schemeClr val="bg1"/>
                  </a:solidFill>
                </a:rPr>
                <a:t>б) в форме демонстрационного экзамена и защиты дипломного проекта (работы) …;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01580" y="4812600"/>
            <a:ext cx="4495799" cy="1269167"/>
            <a:chOff x="1318301" y="2445261"/>
            <a:chExt cx="6743699" cy="1903751"/>
          </a:xfrm>
        </p:grpSpPr>
        <p:grpSp>
          <p:nvGrpSpPr>
            <p:cNvPr id="63" name="Group 62"/>
            <p:cNvGrpSpPr/>
            <p:nvPr/>
          </p:nvGrpSpPr>
          <p:grpSpPr>
            <a:xfrm>
              <a:off x="7147600" y="2445261"/>
              <a:ext cx="914400" cy="914400"/>
              <a:chOff x="7147600" y="3131564"/>
              <a:chExt cx="914400" cy="914400"/>
            </a:xfrm>
          </p:grpSpPr>
          <p:sp>
            <p:nvSpPr>
              <p:cNvPr id="65" name="Oval 64"/>
              <p:cNvSpPr/>
              <p:nvPr/>
            </p:nvSpPr>
            <p:spPr>
              <a:xfrm>
                <a:off x="7147600" y="3131564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Freeform 28"/>
              <p:cNvSpPr>
                <a:spLocks/>
              </p:cNvSpPr>
              <p:nvPr/>
            </p:nvSpPr>
            <p:spPr bwMode="auto">
              <a:xfrm>
                <a:off x="7391400" y="3437858"/>
                <a:ext cx="484896" cy="334042"/>
              </a:xfrm>
              <a:custGeom>
                <a:avLst/>
                <a:gdLst>
                  <a:gd name="T0" fmla="*/ 176 w 176"/>
                  <a:gd name="T1" fmla="*/ 4 h 120"/>
                  <a:gd name="T2" fmla="*/ 172 w 176"/>
                  <a:gd name="T3" fmla="*/ 0 h 120"/>
                  <a:gd name="T4" fmla="*/ 169 w 176"/>
                  <a:gd name="T5" fmla="*/ 1 h 120"/>
                  <a:gd name="T6" fmla="*/ 169 w 176"/>
                  <a:gd name="T7" fmla="*/ 1 h 120"/>
                  <a:gd name="T8" fmla="*/ 64 w 176"/>
                  <a:gd name="T9" fmla="*/ 110 h 120"/>
                  <a:gd name="T10" fmla="*/ 7 w 176"/>
                  <a:gd name="T11" fmla="*/ 53 h 120"/>
                  <a:gd name="T12" fmla="*/ 4 w 176"/>
                  <a:gd name="T13" fmla="*/ 52 h 120"/>
                  <a:gd name="T14" fmla="*/ 0 w 176"/>
                  <a:gd name="T15" fmla="*/ 56 h 120"/>
                  <a:gd name="T16" fmla="*/ 1 w 176"/>
                  <a:gd name="T17" fmla="*/ 59 h 120"/>
                  <a:gd name="T18" fmla="*/ 61 w 176"/>
                  <a:gd name="T19" fmla="*/ 119 h 120"/>
                  <a:gd name="T20" fmla="*/ 64 w 176"/>
                  <a:gd name="T21" fmla="*/ 120 h 120"/>
                  <a:gd name="T22" fmla="*/ 67 w 176"/>
                  <a:gd name="T23" fmla="*/ 119 h 120"/>
                  <a:gd name="T24" fmla="*/ 67 w 176"/>
                  <a:gd name="T25" fmla="*/ 119 h 120"/>
                  <a:gd name="T26" fmla="*/ 175 w 176"/>
                  <a:gd name="T27" fmla="*/ 7 h 120"/>
                  <a:gd name="T28" fmla="*/ 175 w 176"/>
                  <a:gd name="T29" fmla="*/ 7 h 120"/>
                  <a:gd name="T30" fmla="*/ 176 w 176"/>
                  <a:gd name="T31" fmla="*/ 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6" h="120">
                    <a:moveTo>
                      <a:pt x="176" y="4"/>
                    </a:moveTo>
                    <a:cubicBezTo>
                      <a:pt x="176" y="2"/>
                      <a:pt x="174" y="0"/>
                      <a:pt x="172" y="0"/>
                    </a:cubicBezTo>
                    <a:cubicBezTo>
                      <a:pt x="171" y="0"/>
                      <a:pt x="170" y="0"/>
                      <a:pt x="169" y="1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64" y="110"/>
                      <a:pt x="64" y="110"/>
                      <a:pt x="64" y="110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6" y="52"/>
                      <a:pt x="5" y="52"/>
                      <a:pt x="4" y="52"/>
                    </a:cubicBezTo>
                    <a:cubicBezTo>
                      <a:pt x="2" y="52"/>
                      <a:pt x="0" y="54"/>
                      <a:pt x="0" y="56"/>
                    </a:cubicBezTo>
                    <a:cubicBezTo>
                      <a:pt x="0" y="57"/>
                      <a:pt x="0" y="58"/>
                      <a:pt x="1" y="59"/>
                    </a:cubicBezTo>
                    <a:cubicBezTo>
                      <a:pt x="61" y="119"/>
                      <a:pt x="61" y="119"/>
                      <a:pt x="61" y="119"/>
                    </a:cubicBezTo>
                    <a:cubicBezTo>
                      <a:pt x="62" y="120"/>
                      <a:pt x="63" y="120"/>
                      <a:pt x="64" y="120"/>
                    </a:cubicBezTo>
                    <a:cubicBezTo>
                      <a:pt x="65" y="120"/>
                      <a:pt x="66" y="120"/>
                      <a:pt x="67" y="119"/>
                    </a:cubicBezTo>
                    <a:cubicBezTo>
                      <a:pt x="67" y="119"/>
                      <a:pt x="67" y="119"/>
                      <a:pt x="67" y="119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6" y="6"/>
                      <a:pt x="176" y="5"/>
                      <a:pt x="176" y="4"/>
                    </a:cubicBezTo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accent1"/>
                </a:solidFill>
              </a:ln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4" name="TextBox 63"/>
            <p:cNvSpPr txBox="1"/>
            <p:nvPr/>
          </p:nvSpPr>
          <p:spPr>
            <a:xfrm>
              <a:off x="1318301" y="2548518"/>
              <a:ext cx="5486400" cy="18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lorem ipsum </a:t>
              </a:r>
              <a:r>
                <a:rPr lang="ru-RU" dirty="0">
                  <a:solidFill>
                    <a:schemeClr val="bg1"/>
                  </a:solidFill>
                </a:rPr>
                <a:t>в) в форме государственного экзамена и (или) защиты дипломного проекта (работы):…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896100" y="2553890"/>
            <a:ext cx="4495800" cy="1002912"/>
            <a:chOff x="10515600" y="2736428"/>
            <a:chExt cx="6743700" cy="1504368"/>
          </a:xfrm>
        </p:grpSpPr>
        <p:sp>
          <p:nvSpPr>
            <p:cNvPr id="28" name="TextBox 27"/>
            <p:cNvSpPr txBox="1"/>
            <p:nvPr/>
          </p:nvSpPr>
          <p:spPr>
            <a:xfrm>
              <a:off x="11772900" y="2855800"/>
              <a:ext cx="5486400" cy="138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выпускная квалификационная работа (с указанием ее вида и наименования темы (в кавычках)), </a:t>
              </a:r>
            </a:p>
          </p:txBody>
        </p:sp>
        <p:sp>
          <p:nvSpPr>
            <p:cNvPr id="76" name="Oval 75"/>
            <p:cNvSpPr/>
            <p:nvPr/>
          </p:nvSpPr>
          <p:spPr>
            <a:xfrm>
              <a:off x="10515600" y="2736428"/>
              <a:ext cx="914400" cy="914400"/>
            </a:xfrm>
            <a:prstGeom prst="ellipse">
              <a:avLst/>
            </a:pr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906125" y="3889260"/>
            <a:ext cx="4495800" cy="609600"/>
            <a:chOff x="10515600" y="2736428"/>
            <a:chExt cx="6743700" cy="914400"/>
          </a:xfrm>
        </p:grpSpPr>
        <p:sp>
          <p:nvSpPr>
            <p:cNvPr id="80" name="TextBox 79"/>
            <p:cNvSpPr txBox="1"/>
            <p:nvPr/>
          </p:nvSpPr>
          <p:spPr>
            <a:xfrm>
              <a:off x="11772900" y="2855799"/>
              <a:ext cx="5486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государственный экзамен, </a:t>
              </a:r>
            </a:p>
          </p:txBody>
        </p:sp>
        <p:sp>
          <p:nvSpPr>
            <p:cNvPr id="81" name="Oval 80"/>
            <p:cNvSpPr/>
            <p:nvPr/>
          </p:nvSpPr>
          <p:spPr>
            <a:xfrm>
              <a:off x="10515600" y="2736428"/>
              <a:ext cx="914400" cy="914400"/>
            </a:xfrm>
            <a:prstGeom prst="ellipse">
              <a:avLst/>
            </a:pr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6906125" y="4831317"/>
            <a:ext cx="4495800" cy="609600"/>
            <a:chOff x="10515600" y="2736428"/>
            <a:chExt cx="6743700" cy="914400"/>
          </a:xfrm>
        </p:grpSpPr>
        <p:sp>
          <p:nvSpPr>
            <p:cNvPr id="84" name="TextBox 83"/>
            <p:cNvSpPr txBox="1"/>
            <p:nvPr/>
          </p:nvSpPr>
          <p:spPr>
            <a:xfrm>
              <a:off x="11772900" y="2855799"/>
              <a:ext cx="5486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демонстрационный экзамен);</a:t>
              </a:r>
            </a:p>
          </p:txBody>
        </p:sp>
        <p:sp>
          <p:nvSpPr>
            <p:cNvPr id="85" name="Oval 84"/>
            <p:cNvSpPr/>
            <p:nvPr/>
          </p:nvSpPr>
          <p:spPr>
            <a:xfrm>
              <a:off x="10515600" y="2736428"/>
              <a:ext cx="914400" cy="914400"/>
            </a:xfrm>
            <a:prstGeom prst="ellipse">
              <a:avLst/>
            </a:pr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>
                <a:solidFill>
                  <a:schemeClr val="tx1"/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EF00F8CF-8CC0-4767-9965-7167E3D13293}"/>
              </a:ext>
            </a:extLst>
          </p:cNvPr>
          <p:cNvSpPr txBox="1"/>
          <p:nvPr/>
        </p:nvSpPr>
        <p:spPr>
          <a:xfrm>
            <a:off x="6324600" y="958489"/>
            <a:ext cx="5743074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dirty="0">
                <a:solidFill>
                  <a:schemeClr val="bg1"/>
                </a:solidFill>
              </a:rPr>
              <a:t>5.4. …</a:t>
            </a:r>
          </a:p>
          <a:p>
            <a:r>
              <a:rPr lang="ru-RU" sz="1333" dirty="0">
                <a:solidFill>
                  <a:schemeClr val="bg1"/>
                </a:solidFill>
              </a:rPr>
              <a:t>и) на отдельных строках последовательно:</a:t>
            </a:r>
          </a:p>
          <a:p>
            <a:r>
              <a:rPr lang="ru-RU" sz="1333" dirty="0">
                <a:solidFill>
                  <a:schemeClr val="bg1"/>
                </a:solidFill>
              </a:rPr>
              <a:t>в … наименование предусмотренных образовательной программой форм аттестационных испытаний</a:t>
            </a:r>
          </a:p>
        </p:txBody>
      </p:sp>
      <p:sp>
        <p:nvSpPr>
          <p:cNvPr id="41" name="Freeform 28">
            <a:extLst>
              <a:ext uri="{FF2B5EF4-FFF2-40B4-BE49-F238E27FC236}">
                <a16:creationId xmlns:a16="http://schemas.microsoft.com/office/drawing/2014/main" id="{C01F545B-91EE-4AA0-B787-55500A48E2A4}"/>
              </a:ext>
            </a:extLst>
          </p:cNvPr>
          <p:cNvSpPr>
            <a:spLocks/>
          </p:cNvSpPr>
          <p:nvPr/>
        </p:nvSpPr>
        <p:spPr bwMode="auto">
          <a:xfrm>
            <a:off x="7049293" y="2731535"/>
            <a:ext cx="323264" cy="222695"/>
          </a:xfrm>
          <a:custGeom>
            <a:avLst/>
            <a:gdLst>
              <a:gd name="T0" fmla="*/ 176 w 176"/>
              <a:gd name="T1" fmla="*/ 4 h 120"/>
              <a:gd name="T2" fmla="*/ 172 w 176"/>
              <a:gd name="T3" fmla="*/ 0 h 120"/>
              <a:gd name="T4" fmla="*/ 169 w 176"/>
              <a:gd name="T5" fmla="*/ 1 h 120"/>
              <a:gd name="T6" fmla="*/ 169 w 176"/>
              <a:gd name="T7" fmla="*/ 1 h 120"/>
              <a:gd name="T8" fmla="*/ 64 w 176"/>
              <a:gd name="T9" fmla="*/ 110 h 120"/>
              <a:gd name="T10" fmla="*/ 7 w 176"/>
              <a:gd name="T11" fmla="*/ 53 h 120"/>
              <a:gd name="T12" fmla="*/ 4 w 176"/>
              <a:gd name="T13" fmla="*/ 52 h 120"/>
              <a:gd name="T14" fmla="*/ 0 w 176"/>
              <a:gd name="T15" fmla="*/ 56 h 120"/>
              <a:gd name="T16" fmla="*/ 1 w 176"/>
              <a:gd name="T17" fmla="*/ 59 h 120"/>
              <a:gd name="T18" fmla="*/ 61 w 176"/>
              <a:gd name="T19" fmla="*/ 119 h 120"/>
              <a:gd name="T20" fmla="*/ 64 w 176"/>
              <a:gd name="T21" fmla="*/ 120 h 120"/>
              <a:gd name="T22" fmla="*/ 67 w 176"/>
              <a:gd name="T23" fmla="*/ 119 h 120"/>
              <a:gd name="T24" fmla="*/ 67 w 176"/>
              <a:gd name="T25" fmla="*/ 119 h 120"/>
              <a:gd name="T26" fmla="*/ 175 w 176"/>
              <a:gd name="T27" fmla="*/ 7 h 120"/>
              <a:gd name="T28" fmla="*/ 175 w 176"/>
              <a:gd name="T29" fmla="*/ 7 h 120"/>
              <a:gd name="T30" fmla="*/ 176 w 176"/>
              <a:gd name="T31" fmla="*/ 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6" h="120"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0" y="0"/>
                  <a:pt x="169" y="1"/>
                </a:cubicBezTo>
                <a:cubicBezTo>
                  <a:pt x="169" y="1"/>
                  <a:pt x="169" y="1"/>
                  <a:pt x="169" y="1"/>
                </a:cubicBezTo>
                <a:cubicBezTo>
                  <a:pt x="64" y="110"/>
                  <a:pt x="64" y="110"/>
                  <a:pt x="64" y="110"/>
                </a:cubicBezTo>
                <a:cubicBezTo>
                  <a:pt x="7" y="53"/>
                  <a:pt x="7" y="53"/>
                  <a:pt x="7" y="53"/>
                </a:cubicBezTo>
                <a:cubicBezTo>
                  <a:pt x="6" y="52"/>
                  <a:pt x="5" y="52"/>
                  <a:pt x="4" y="52"/>
                </a:cubicBezTo>
                <a:cubicBezTo>
                  <a:pt x="2" y="52"/>
                  <a:pt x="0" y="54"/>
                  <a:pt x="0" y="56"/>
                </a:cubicBezTo>
                <a:cubicBezTo>
                  <a:pt x="0" y="57"/>
                  <a:pt x="0" y="58"/>
                  <a:pt x="1" y="59"/>
                </a:cubicBezTo>
                <a:cubicBezTo>
                  <a:pt x="61" y="119"/>
                  <a:pt x="61" y="119"/>
                  <a:pt x="61" y="119"/>
                </a:cubicBezTo>
                <a:cubicBezTo>
                  <a:pt x="62" y="120"/>
                  <a:pt x="63" y="120"/>
                  <a:pt x="64" y="120"/>
                </a:cubicBezTo>
                <a:cubicBezTo>
                  <a:pt x="65" y="120"/>
                  <a:pt x="66" y="120"/>
                  <a:pt x="67" y="119"/>
                </a:cubicBezTo>
                <a:cubicBezTo>
                  <a:pt x="67" y="119"/>
                  <a:pt x="67" y="119"/>
                  <a:pt x="67" y="119"/>
                </a:cubicBezTo>
                <a:cubicBezTo>
                  <a:pt x="175" y="7"/>
                  <a:pt x="175" y="7"/>
                  <a:pt x="175" y="7"/>
                </a:cubicBezTo>
                <a:cubicBezTo>
                  <a:pt x="175" y="7"/>
                  <a:pt x="175" y="7"/>
                  <a:pt x="175" y="7"/>
                </a:cubicBezTo>
                <a:cubicBezTo>
                  <a:pt x="176" y="6"/>
                  <a:pt x="176" y="5"/>
                  <a:pt x="176" y="4"/>
                </a:cubicBezTo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uk-UA" sz="1200">
              <a:solidFill>
                <a:schemeClr val="bg1"/>
              </a:solidFill>
            </a:endParaRPr>
          </a:p>
        </p:txBody>
      </p:sp>
      <p:sp>
        <p:nvSpPr>
          <p:cNvPr id="42" name="Freeform 28">
            <a:extLst>
              <a:ext uri="{FF2B5EF4-FFF2-40B4-BE49-F238E27FC236}">
                <a16:creationId xmlns:a16="http://schemas.microsoft.com/office/drawing/2014/main" id="{01347947-5AAE-4EDE-8DE7-CD5BF4E5CC60}"/>
              </a:ext>
            </a:extLst>
          </p:cNvPr>
          <p:cNvSpPr>
            <a:spLocks/>
          </p:cNvSpPr>
          <p:nvPr/>
        </p:nvSpPr>
        <p:spPr bwMode="auto">
          <a:xfrm>
            <a:off x="7049293" y="4115478"/>
            <a:ext cx="323264" cy="222695"/>
          </a:xfrm>
          <a:custGeom>
            <a:avLst/>
            <a:gdLst>
              <a:gd name="T0" fmla="*/ 176 w 176"/>
              <a:gd name="T1" fmla="*/ 4 h 120"/>
              <a:gd name="T2" fmla="*/ 172 w 176"/>
              <a:gd name="T3" fmla="*/ 0 h 120"/>
              <a:gd name="T4" fmla="*/ 169 w 176"/>
              <a:gd name="T5" fmla="*/ 1 h 120"/>
              <a:gd name="T6" fmla="*/ 169 w 176"/>
              <a:gd name="T7" fmla="*/ 1 h 120"/>
              <a:gd name="T8" fmla="*/ 64 w 176"/>
              <a:gd name="T9" fmla="*/ 110 h 120"/>
              <a:gd name="T10" fmla="*/ 7 w 176"/>
              <a:gd name="T11" fmla="*/ 53 h 120"/>
              <a:gd name="T12" fmla="*/ 4 w 176"/>
              <a:gd name="T13" fmla="*/ 52 h 120"/>
              <a:gd name="T14" fmla="*/ 0 w 176"/>
              <a:gd name="T15" fmla="*/ 56 h 120"/>
              <a:gd name="T16" fmla="*/ 1 w 176"/>
              <a:gd name="T17" fmla="*/ 59 h 120"/>
              <a:gd name="T18" fmla="*/ 61 w 176"/>
              <a:gd name="T19" fmla="*/ 119 h 120"/>
              <a:gd name="T20" fmla="*/ 64 w 176"/>
              <a:gd name="T21" fmla="*/ 120 h 120"/>
              <a:gd name="T22" fmla="*/ 67 w 176"/>
              <a:gd name="T23" fmla="*/ 119 h 120"/>
              <a:gd name="T24" fmla="*/ 67 w 176"/>
              <a:gd name="T25" fmla="*/ 119 h 120"/>
              <a:gd name="T26" fmla="*/ 175 w 176"/>
              <a:gd name="T27" fmla="*/ 7 h 120"/>
              <a:gd name="T28" fmla="*/ 175 w 176"/>
              <a:gd name="T29" fmla="*/ 7 h 120"/>
              <a:gd name="T30" fmla="*/ 176 w 176"/>
              <a:gd name="T31" fmla="*/ 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6" h="120"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0" y="0"/>
                  <a:pt x="169" y="1"/>
                </a:cubicBezTo>
                <a:cubicBezTo>
                  <a:pt x="169" y="1"/>
                  <a:pt x="169" y="1"/>
                  <a:pt x="169" y="1"/>
                </a:cubicBezTo>
                <a:cubicBezTo>
                  <a:pt x="64" y="110"/>
                  <a:pt x="64" y="110"/>
                  <a:pt x="64" y="110"/>
                </a:cubicBezTo>
                <a:cubicBezTo>
                  <a:pt x="7" y="53"/>
                  <a:pt x="7" y="53"/>
                  <a:pt x="7" y="53"/>
                </a:cubicBezTo>
                <a:cubicBezTo>
                  <a:pt x="6" y="52"/>
                  <a:pt x="5" y="52"/>
                  <a:pt x="4" y="52"/>
                </a:cubicBezTo>
                <a:cubicBezTo>
                  <a:pt x="2" y="52"/>
                  <a:pt x="0" y="54"/>
                  <a:pt x="0" y="56"/>
                </a:cubicBezTo>
                <a:cubicBezTo>
                  <a:pt x="0" y="57"/>
                  <a:pt x="0" y="58"/>
                  <a:pt x="1" y="59"/>
                </a:cubicBezTo>
                <a:cubicBezTo>
                  <a:pt x="61" y="119"/>
                  <a:pt x="61" y="119"/>
                  <a:pt x="61" y="119"/>
                </a:cubicBezTo>
                <a:cubicBezTo>
                  <a:pt x="62" y="120"/>
                  <a:pt x="63" y="120"/>
                  <a:pt x="64" y="120"/>
                </a:cubicBezTo>
                <a:cubicBezTo>
                  <a:pt x="65" y="120"/>
                  <a:pt x="66" y="120"/>
                  <a:pt x="67" y="119"/>
                </a:cubicBezTo>
                <a:cubicBezTo>
                  <a:pt x="67" y="119"/>
                  <a:pt x="67" y="119"/>
                  <a:pt x="67" y="119"/>
                </a:cubicBezTo>
                <a:cubicBezTo>
                  <a:pt x="175" y="7"/>
                  <a:pt x="175" y="7"/>
                  <a:pt x="175" y="7"/>
                </a:cubicBezTo>
                <a:cubicBezTo>
                  <a:pt x="175" y="7"/>
                  <a:pt x="175" y="7"/>
                  <a:pt x="175" y="7"/>
                </a:cubicBezTo>
                <a:cubicBezTo>
                  <a:pt x="176" y="6"/>
                  <a:pt x="176" y="5"/>
                  <a:pt x="176" y="4"/>
                </a:cubicBezTo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uk-UA" sz="1200">
              <a:solidFill>
                <a:schemeClr val="bg1"/>
              </a:solidFill>
            </a:endParaRPr>
          </a:p>
        </p:txBody>
      </p:sp>
      <p:sp>
        <p:nvSpPr>
          <p:cNvPr id="45" name="Oval 80">
            <a:extLst>
              <a:ext uri="{FF2B5EF4-FFF2-40B4-BE49-F238E27FC236}">
                <a16:creationId xmlns:a16="http://schemas.microsoft.com/office/drawing/2014/main" id="{E2D955EC-163B-474D-AE95-4207A2044203}"/>
              </a:ext>
            </a:extLst>
          </p:cNvPr>
          <p:cNvSpPr/>
          <p:nvPr/>
        </p:nvSpPr>
        <p:spPr>
          <a:xfrm>
            <a:off x="6906125" y="4825442"/>
            <a:ext cx="609600" cy="609600"/>
          </a:xfrm>
          <a:prstGeom prst="ellipse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46" name="Freeform 28">
            <a:extLst>
              <a:ext uri="{FF2B5EF4-FFF2-40B4-BE49-F238E27FC236}">
                <a16:creationId xmlns:a16="http://schemas.microsoft.com/office/drawing/2014/main" id="{2DF04FBC-1164-4F36-9717-F944E73B9CC9}"/>
              </a:ext>
            </a:extLst>
          </p:cNvPr>
          <p:cNvSpPr>
            <a:spLocks/>
          </p:cNvSpPr>
          <p:nvPr/>
        </p:nvSpPr>
        <p:spPr bwMode="auto">
          <a:xfrm>
            <a:off x="7049293" y="5051660"/>
            <a:ext cx="323264" cy="222695"/>
          </a:xfrm>
          <a:custGeom>
            <a:avLst/>
            <a:gdLst>
              <a:gd name="T0" fmla="*/ 176 w 176"/>
              <a:gd name="T1" fmla="*/ 4 h 120"/>
              <a:gd name="T2" fmla="*/ 172 w 176"/>
              <a:gd name="T3" fmla="*/ 0 h 120"/>
              <a:gd name="T4" fmla="*/ 169 w 176"/>
              <a:gd name="T5" fmla="*/ 1 h 120"/>
              <a:gd name="T6" fmla="*/ 169 w 176"/>
              <a:gd name="T7" fmla="*/ 1 h 120"/>
              <a:gd name="T8" fmla="*/ 64 w 176"/>
              <a:gd name="T9" fmla="*/ 110 h 120"/>
              <a:gd name="T10" fmla="*/ 7 w 176"/>
              <a:gd name="T11" fmla="*/ 53 h 120"/>
              <a:gd name="T12" fmla="*/ 4 w 176"/>
              <a:gd name="T13" fmla="*/ 52 h 120"/>
              <a:gd name="T14" fmla="*/ 0 w 176"/>
              <a:gd name="T15" fmla="*/ 56 h 120"/>
              <a:gd name="T16" fmla="*/ 1 w 176"/>
              <a:gd name="T17" fmla="*/ 59 h 120"/>
              <a:gd name="T18" fmla="*/ 61 w 176"/>
              <a:gd name="T19" fmla="*/ 119 h 120"/>
              <a:gd name="T20" fmla="*/ 64 w 176"/>
              <a:gd name="T21" fmla="*/ 120 h 120"/>
              <a:gd name="T22" fmla="*/ 67 w 176"/>
              <a:gd name="T23" fmla="*/ 119 h 120"/>
              <a:gd name="T24" fmla="*/ 67 w 176"/>
              <a:gd name="T25" fmla="*/ 119 h 120"/>
              <a:gd name="T26" fmla="*/ 175 w 176"/>
              <a:gd name="T27" fmla="*/ 7 h 120"/>
              <a:gd name="T28" fmla="*/ 175 w 176"/>
              <a:gd name="T29" fmla="*/ 7 h 120"/>
              <a:gd name="T30" fmla="*/ 176 w 176"/>
              <a:gd name="T31" fmla="*/ 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6" h="120">
                <a:moveTo>
                  <a:pt x="176" y="4"/>
                </a:moveTo>
                <a:cubicBezTo>
                  <a:pt x="176" y="2"/>
                  <a:pt x="174" y="0"/>
                  <a:pt x="172" y="0"/>
                </a:cubicBezTo>
                <a:cubicBezTo>
                  <a:pt x="171" y="0"/>
                  <a:pt x="170" y="0"/>
                  <a:pt x="169" y="1"/>
                </a:cubicBezTo>
                <a:cubicBezTo>
                  <a:pt x="169" y="1"/>
                  <a:pt x="169" y="1"/>
                  <a:pt x="169" y="1"/>
                </a:cubicBezTo>
                <a:cubicBezTo>
                  <a:pt x="64" y="110"/>
                  <a:pt x="64" y="110"/>
                  <a:pt x="64" y="110"/>
                </a:cubicBezTo>
                <a:cubicBezTo>
                  <a:pt x="7" y="53"/>
                  <a:pt x="7" y="53"/>
                  <a:pt x="7" y="53"/>
                </a:cubicBezTo>
                <a:cubicBezTo>
                  <a:pt x="6" y="52"/>
                  <a:pt x="5" y="52"/>
                  <a:pt x="4" y="52"/>
                </a:cubicBezTo>
                <a:cubicBezTo>
                  <a:pt x="2" y="52"/>
                  <a:pt x="0" y="54"/>
                  <a:pt x="0" y="56"/>
                </a:cubicBezTo>
                <a:cubicBezTo>
                  <a:pt x="0" y="57"/>
                  <a:pt x="0" y="58"/>
                  <a:pt x="1" y="59"/>
                </a:cubicBezTo>
                <a:cubicBezTo>
                  <a:pt x="61" y="119"/>
                  <a:pt x="61" y="119"/>
                  <a:pt x="61" y="119"/>
                </a:cubicBezTo>
                <a:cubicBezTo>
                  <a:pt x="62" y="120"/>
                  <a:pt x="63" y="120"/>
                  <a:pt x="64" y="120"/>
                </a:cubicBezTo>
                <a:cubicBezTo>
                  <a:pt x="65" y="120"/>
                  <a:pt x="66" y="120"/>
                  <a:pt x="67" y="119"/>
                </a:cubicBezTo>
                <a:cubicBezTo>
                  <a:pt x="67" y="119"/>
                  <a:pt x="67" y="119"/>
                  <a:pt x="67" y="119"/>
                </a:cubicBezTo>
                <a:cubicBezTo>
                  <a:pt x="175" y="7"/>
                  <a:pt x="175" y="7"/>
                  <a:pt x="175" y="7"/>
                </a:cubicBezTo>
                <a:cubicBezTo>
                  <a:pt x="175" y="7"/>
                  <a:pt x="175" y="7"/>
                  <a:pt x="175" y="7"/>
                </a:cubicBezTo>
                <a:cubicBezTo>
                  <a:pt x="176" y="6"/>
                  <a:pt x="176" y="5"/>
                  <a:pt x="176" y="4"/>
                </a:cubicBezTo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uk-UA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8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8DB56-44C2-43C5-8734-AFD8DEDE6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48089"/>
            <a:ext cx="3632200" cy="507831"/>
          </a:xfrm>
        </p:spPr>
        <p:txBody>
          <a:bodyPr/>
          <a:lstStyle/>
          <a:p>
            <a:r>
              <a:rPr lang="ru-RU" dirty="0"/>
              <a:t>247-ФЗ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18AAE84-5361-40FB-9FDC-C22810EA5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r>
              <a:rPr lang="en-US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11</a:t>
            </a:fld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7033E0-A184-425B-9901-AFE33545D34F}"/>
              </a:ext>
            </a:extLst>
          </p:cNvPr>
          <p:cNvSpPr txBox="1"/>
          <p:nvPr/>
        </p:nvSpPr>
        <p:spPr>
          <a:xfrm>
            <a:off x="884903" y="2300748"/>
            <a:ext cx="10048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7. … В случае действия </a:t>
            </a:r>
            <a:r>
              <a:rPr lang="ru-RU" sz="2000" b="1" dirty="0">
                <a:solidFill>
                  <a:srgbClr val="FFFF00"/>
                </a:solidFill>
              </a:rPr>
              <a:t>противоречащих</a:t>
            </a:r>
            <a:r>
              <a:rPr lang="ru-RU" sz="2000" dirty="0">
                <a:solidFill>
                  <a:srgbClr val="FFFF00"/>
                </a:solidFill>
              </a:rPr>
              <a:t> друг другу</a:t>
            </a:r>
            <a:r>
              <a:rPr lang="ru-RU" sz="2000" dirty="0">
                <a:solidFill>
                  <a:schemeClr val="bg1"/>
                </a:solidFill>
              </a:rPr>
              <a:t> обязательных требований в отношении одного и того же объекта и предмета регулирования, установленных </a:t>
            </a:r>
            <a:r>
              <a:rPr lang="ru-RU" sz="2000" b="1" dirty="0">
                <a:solidFill>
                  <a:srgbClr val="FFFF00"/>
                </a:solidFill>
              </a:rPr>
              <a:t>нормативными правовыми актами равной юридической силы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>
                <a:solidFill>
                  <a:srgbClr val="FFFF00"/>
                </a:solidFill>
              </a:rPr>
              <a:t>лицо</a:t>
            </a:r>
            <a:r>
              <a:rPr lang="ru-RU" sz="2000" dirty="0">
                <a:solidFill>
                  <a:schemeClr val="bg1"/>
                </a:solidFill>
              </a:rPr>
              <a:t> считается добросовестно соблюдающим обязательные требования и </a:t>
            </a:r>
            <a:r>
              <a:rPr lang="ru-RU" sz="2000" dirty="0">
                <a:solidFill>
                  <a:srgbClr val="FFFF00"/>
                </a:solidFill>
              </a:rPr>
              <a:t>не подлежит привлечению к ответственности, если оно обеспечило соблюдение одного из таких обязательных требований.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35AA77A-827F-4811-9E5D-38E5ABE015EA}"/>
              </a:ext>
            </a:extLst>
          </p:cNvPr>
          <p:cNvSpPr/>
          <p:nvPr/>
        </p:nvSpPr>
        <p:spPr>
          <a:xfrm>
            <a:off x="1927123" y="5732206"/>
            <a:ext cx="2517058" cy="577705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Пр. 800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46AB565-1C5B-418C-8211-F6414ACA2D6A}"/>
              </a:ext>
            </a:extLst>
          </p:cNvPr>
          <p:cNvSpPr/>
          <p:nvPr/>
        </p:nvSpPr>
        <p:spPr>
          <a:xfrm>
            <a:off x="4935794" y="5729807"/>
            <a:ext cx="2517058" cy="577705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Пр. 1186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D6B193D-B088-4531-928E-E5427DA1428E}"/>
              </a:ext>
            </a:extLst>
          </p:cNvPr>
          <p:cNvSpPr/>
          <p:nvPr/>
        </p:nvSpPr>
        <p:spPr>
          <a:xfrm>
            <a:off x="7944465" y="5729807"/>
            <a:ext cx="2517058" cy="577705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ФГОС СПО</a:t>
            </a:r>
          </a:p>
        </p:txBody>
      </p:sp>
    </p:spTree>
    <p:extLst>
      <p:ext uri="{BB962C8B-B14F-4D97-AF65-F5344CB8AC3E}">
        <p14:creationId xmlns:p14="http://schemas.microsoft.com/office/powerpoint/2010/main" val="84078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59EDA-284B-4E57-A81B-2C170810D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ГИА медики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FF6C-979F-41B9-A968-7CF84942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ru-RU" sz="2000" dirty="0"/>
              <a:t>7. ГИА выпускников, осваивающих образовательные программы в области медицинского образования и фармацевтического образования, проводится </a:t>
            </a:r>
            <a:r>
              <a:rPr lang="ru-RU" sz="2000" b="1" u="sng" dirty="0"/>
              <a:t>с учетом </a:t>
            </a:r>
            <a:r>
              <a:rPr lang="ru-RU" sz="2000" b="1" dirty="0"/>
              <a:t>требований к аккредитации специалистов</a:t>
            </a:r>
            <a:r>
              <a:rPr lang="ru-RU" sz="2000" dirty="0"/>
              <a:t>, установленных законодательством Российской Федерации в сфере охраны здоровья &lt;1&gt;.</a:t>
            </a:r>
          </a:p>
          <a:p>
            <a:pPr marL="0" indent="0">
              <a:buNone/>
            </a:pPr>
            <a:r>
              <a:rPr lang="ru-RU" sz="2000" dirty="0"/>
              <a:t>--------------------------------</a:t>
            </a:r>
          </a:p>
          <a:p>
            <a:pPr marL="0" indent="0">
              <a:buNone/>
            </a:pPr>
            <a:r>
              <a:rPr lang="ru-RU" sz="2000" dirty="0"/>
              <a:t>&lt;1&gt; Часть 3 статьи 69 Федерального закона от 21 ноября 2011 г. N 323-ФЗ "Об основах охраны здоровья граждан в Российской Федерации" (Собрание законодательства Российской Федерации, 2011, N 48, ст. 6724; 2021, N 27, ст. 5140).</a:t>
            </a:r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30554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9A0625-F13B-4D1A-8BE6-0130CED57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FFFFFF"/>
                </a:solidFill>
              </a:rPr>
              <a:t>Федеральный закон от 21.11.2011 N 323-ФЗ (ред. от 02.07.2021) "Об основах охраны здоровья граждан</a:t>
            </a:r>
            <a:br>
              <a:rPr lang="ru-RU" sz="1600" dirty="0">
                <a:solidFill>
                  <a:srgbClr val="FFFFFF"/>
                </a:solidFill>
              </a:rPr>
            </a:br>
            <a:r>
              <a:rPr lang="ru-RU" sz="1600" dirty="0">
                <a:solidFill>
                  <a:srgbClr val="FFFFFF"/>
                </a:solidFill>
              </a:rPr>
              <a:t> в Российской Федерации" (с изм. и доп., вступ. в силу с 01.10.2021)</a:t>
            </a:r>
            <a:br>
              <a:rPr lang="ru-RU" sz="1600" dirty="0">
                <a:solidFill>
                  <a:srgbClr val="FFFFFF"/>
                </a:solidFill>
              </a:rPr>
            </a:br>
            <a:r>
              <a:rPr lang="ru-RU" sz="1600" dirty="0">
                <a:solidFill>
                  <a:srgbClr val="FFFFFF"/>
                </a:solidFill>
              </a:rPr>
              <a:t>Статья 69. Право на осуществление медицинской деятельности и фармацевтической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1261E-2A47-4157-8ABC-869B5B59A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ru-RU" sz="1600" b="1" dirty="0"/>
              <a:t>3. Аккредитация специалиста - процедура определения соответствия лица, </a:t>
            </a:r>
            <a:r>
              <a:rPr lang="ru-RU" sz="1600" b="1" dirty="0">
                <a:solidFill>
                  <a:srgbClr val="500101"/>
                </a:solidFill>
              </a:rPr>
              <a:t>получившего</a:t>
            </a:r>
            <a:r>
              <a:rPr lang="ru-RU" sz="1600" b="1" dirty="0"/>
              <a:t> медицинское, фармацевтическое или иное образование, требованиям к осуществлению медицинской деятельности </a:t>
            </a:r>
            <a:r>
              <a:rPr lang="ru-RU" sz="1600" dirty="0"/>
              <a:t>по определенной медицинской специальности либо фармацевтической деятельности. Аккредитация специалиста проводится аккредитационной комиссией по окончании освоения им профессиональных образовательных программ медицинского образования или фармацевтического образования не реже одного раза в пять лет. Аккредитационная комиссия формируется уполномоченным федеральным органом исполнительной власти с участием профессиональных некоммерческих организаций, указанных в статье 76 настоящего Федерального закона. Положение об аккредитации специалистов, порядок выдачи свидетельства об аккредитации специалиста на бумажном носителе, форма свидетельства об аккредитации специалиста на бумажном носителе и технические требования к нему, порядок выдачи выписки о наличии в единой государственной информационной системе в сфере здравоохранения данных, подтверждающих факт прохождения указанным лицом аккредитации специалиста (далее - выписка о прохождении аккредитации), утверждаются уполномоченным федеральным органом исполнительной власти. В целях обеспечения защиты сведений, составляющих государственную тайну, Правительством Российской Федерации устанавливаются особенности проведения аккредитации специалиста и признания его прошедшим аккредитацию в отношении отдельных категорий лиц.</a:t>
            </a:r>
          </a:p>
        </p:txBody>
      </p:sp>
    </p:spTree>
    <p:extLst>
      <p:ext uri="{BB962C8B-B14F-4D97-AF65-F5344CB8AC3E}">
        <p14:creationId xmlns:p14="http://schemas.microsoft.com/office/powerpoint/2010/main" val="2130680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5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17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7E02F6-68BB-47C6-A46E-BF52B74A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271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Приказ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Минздрава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России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от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22.11.2021 N 1081н</a:t>
            </a:r>
            <a:b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Об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утверждении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Положения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об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аккредитации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специалистов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"</a:t>
            </a:r>
            <a:b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Зарегистрировано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в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Минюсте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России</a:t>
            </a: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30.11.2021 N 66115)</a:t>
            </a:r>
            <a:b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16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BAE5AC-7DB7-46D5-AB8E-813D612BD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241" y="449963"/>
            <a:ext cx="6435544" cy="43638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Начало</a:t>
            </a:r>
            <a:r>
              <a:rPr lang="en-US" sz="2000" dirty="0"/>
              <a:t> </a:t>
            </a:r>
            <a:r>
              <a:rPr lang="en-US" sz="2000" dirty="0" err="1"/>
              <a:t>действия</a:t>
            </a:r>
            <a:r>
              <a:rPr lang="en-US" sz="2000" dirty="0"/>
              <a:t> </a:t>
            </a:r>
            <a:r>
              <a:rPr lang="en-US" sz="2000" dirty="0" err="1"/>
              <a:t>документа</a:t>
            </a:r>
            <a:r>
              <a:rPr lang="en-US" sz="2000" dirty="0"/>
              <a:t> - 01.03.2022.</a:t>
            </a:r>
          </a:p>
          <a:p>
            <a:r>
              <a:rPr lang="en-US" sz="2000" dirty="0" err="1"/>
              <a:t>Срок</a:t>
            </a:r>
            <a:r>
              <a:rPr lang="en-US" sz="2000" dirty="0"/>
              <a:t> </a:t>
            </a:r>
            <a:r>
              <a:rPr lang="en-US" sz="2000" dirty="0" err="1"/>
              <a:t>действия</a:t>
            </a:r>
            <a:r>
              <a:rPr lang="en-US" sz="2000" dirty="0"/>
              <a:t> </a:t>
            </a:r>
            <a:r>
              <a:rPr lang="en-US" sz="2000" dirty="0" err="1"/>
              <a:t>документа</a:t>
            </a:r>
            <a:r>
              <a:rPr lang="en-US" sz="2000" dirty="0"/>
              <a:t> </a:t>
            </a:r>
            <a:r>
              <a:rPr lang="en-US" sz="2000" dirty="0" err="1"/>
              <a:t>ограничен</a:t>
            </a:r>
            <a:r>
              <a:rPr lang="en-US" sz="2000" dirty="0"/>
              <a:t> 1 </a:t>
            </a:r>
            <a:r>
              <a:rPr lang="en-US" sz="2000" dirty="0" err="1"/>
              <a:t>марта</a:t>
            </a:r>
            <a:r>
              <a:rPr lang="en-US" sz="2000" dirty="0"/>
              <a:t> 2023 </a:t>
            </a:r>
            <a:r>
              <a:rPr lang="en-US" sz="2000" dirty="0" err="1"/>
              <a:t>года</a:t>
            </a:r>
            <a:r>
              <a:rPr lang="en-US" sz="20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B9329D-3E42-46DA-BF22-BEC25782EE5D}"/>
              </a:ext>
            </a:extLst>
          </p:cNvPr>
          <p:cNvSpPr txBox="1"/>
          <p:nvPr/>
        </p:nvSpPr>
        <p:spPr>
          <a:xfrm>
            <a:off x="4480438" y="1893751"/>
            <a:ext cx="6745526" cy="46634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3. </a:t>
            </a:r>
            <a:r>
              <a:rPr lang="en-US" sz="1400" dirty="0" err="1"/>
              <a:t>Аккредитация</a:t>
            </a:r>
            <a:r>
              <a:rPr lang="en-US" sz="1400" dirty="0"/>
              <a:t> </a:t>
            </a:r>
            <a:r>
              <a:rPr lang="en-US" sz="1400" dirty="0" err="1"/>
              <a:t>специалиста</a:t>
            </a:r>
            <a:r>
              <a:rPr lang="en-US" sz="1400" dirty="0"/>
              <a:t> </a:t>
            </a:r>
            <a:r>
              <a:rPr lang="en-US" sz="1400" dirty="0" err="1"/>
              <a:t>проводится</a:t>
            </a:r>
            <a:r>
              <a:rPr lang="en-US" sz="1400" dirty="0"/>
              <a:t> в </a:t>
            </a:r>
            <a:r>
              <a:rPr lang="en-US" sz="1400" dirty="0" err="1"/>
              <a:t>отношении</a:t>
            </a:r>
            <a:r>
              <a:rPr lang="en-US" sz="1400" dirty="0"/>
              <a:t>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лиц</a:t>
            </a:r>
            <a:r>
              <a:rPr lang="en-US" sz="1400" dirty="0"/>
              <a:t>, </a:t>
            </a:r>
            <a:r>
              <a:rPr lang="en-US" sz="1400" dirty="0" err="1"/>
              <a:t>завершивших</a:t>
            </a:r>
            <a:r>
              <a:rPr lang="en-US" sz="1400" dirty="0"/>
              <a:t> </a:t>
            </a:r>
            <a:r>
              <a:rPr lang="en-US" sz="1400" dirty="0" err="1"/>
              <a:t>освоение</a:t>
            </a:r>
            <a:r>
              <a:rPr lang="en-US" sz="1400" dirty="0"/>
              <a:t> </a:t>
            </a:r>
            <a:r>
              <a:rPr lang="en-US" sz="1400" dirty="0" err="1"/>
              <a:t>основных</a:t>
            </a:r>
            <a:r>
              <a:rPr lang="en-US" sz="1400" dirty="0"/>
              <a:t> </a:t>
            </a:r>
            <a:r>
              <a:rPr lang="en-US" sz="1400" dirty="0" err="1"/>
              <a:t>профессиональных</a:t>
            </a:r>
            <a:r>
              <a:rPr lang="en-US" sz="1400" dirty="0"/>
              <a:t> </a:t>
            </a:r>
            <a:r>
              <a:rPr lang="en-US" sz="1400" dirty="0" err="1"/>
              <a:t>образовательных</a:t>
            </a:r>
            <a:r>
              <a:rPr lang="en-US" sz="1400" dirty="0"/>
              <a:t>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высшего</a:t>
            </a:r>
            <a:r>
              <a:rPr lang="en-US" sz="1400" dirty="0"/>
              <a:t> </a:t>
            </a:r>
            <a:r>
              <a:rPr lang="en-US" sz="1400" dirty="0" err="1"/>
              <a:t>медицинского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 и </a:t>
            </a:r>
            <a:r>
              <a:rPr lang="en-US" sz="1400" dirty="0" err="1"/>
              <a:t>высшего</a:t>
            </a:r>
            <a:r>
              <a:rPr lang="en-US" sz="1400" dirty="0"/>
              <a:t> </a:t>
            </a:r>
            <a:r>
              <a:rPr lang="en-US" sz="1400" dirty="0" err="1"/>
              <a:t>фармацевтического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 -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бакалавриата</a:t>
            </a:r>
            <a:r>
              <a:rPr lang="en-US" sz="1400" dirty="0"/>
              <a:t>,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специалитета</a:t>
            </a:r>
            <a:r>
              <a:rPr lang="en-US" sz="1400" dirty="0"/>
              <a:t>, </a:t>
            </a:r>
            <a:r>
              <a:rPr lang="en-US" sz="1400" dirty="0" err="1"/>
              <a:t>имеющих</a:t>
            </a:r>
            <a:r>
              <a:rPr lang="en-US" sz="1400" dirty="0"/>
              <a:t> </a:t>
            </a:r>
            <a:r>
              <a:rPr lang="en-US" sz="1400" dirty="0" err="1"/>
              <a:t>государственную</a:t>
            </a:r>
            <a:r>
              <a:rPr lang="en-US" sz="1400" dirty="0"/>
              <a:t> </a:t>
            </a:r>
            <a:r>
              <a:rPr lang="en-US" sz="1400" dirty="0" err="1"/>
              <a:t>аккредитацию</a:t>
            </a:r>
            <a:r>
              <a:rPr lang="en-US" sz="1400" dirty="0"/>
              <a:t>, </a:t>
            </a:r>
            <a:r>
              <a:rPr lang="en-US" sz="1400" dirty="0" err="1"/>
              <a:t>основных</a:t>
            </a:r>
            <a:r>
              <a:rPr lang="en-US" sz="1400" dirty="0"/>
              <a:t> </a:t>
            </a:r>
            <a:r>
              <a:rPr lang="en-US" sz="1400" dirty="0" err="1"/>
              <a:t>профессиональных</a:t>
            </a:r>
            <a:r>
              <a:rPr lang="en-US" sz="1400" dirty="0"/>
              <a:t> </a:t>
            </a:r>
            <a:r>
              <a:rPr lang="en-US" sz="1400" dirty="0" err="1"/>
              <a:t>образовательных</a:t>
            </a:r>
            <a:r>
              <a:rPr lang="en-US" sz="1400" dirty="0"/>
              <a:t>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среднего</a:t>
            </a:r>
            <a:r>
              <a:rPr lang="en-US" sz="1400" dirty="0"/>
              <a:t> </a:t>
            </a:r>
            <a:r>
              <a:rPr lang="en-US" sz="1400" dirty="0" err="1"/>
              <a:t>медицинского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 и </a:t>
            </a:r>
            <a:r>
              <a:rPr lang="en-US" sz="1400" dirty="0" err="1"/>
              <a:t>среднего</a:t>
            </a:r>
            <a:r>
              <a:rPr lang="en-US" sz="1400" dirty="0"/>
              <a:t> </a:t>
            </a:r>
            <a:r>
              <a:rPr lang="en-US" sz="1400" dirty="0" err="1"/>
              <a:t>фармацевтического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, </a:t>
            </a:r>
            <a:r>
              <a:rPr lang="en-US" sz="1400" dirty="0" err="1"/>
              <a:t>имеющих</a:t>
            </a:r>
            <a:r>
              <a:rPr lang="en-US" sz="1400" dirty="0"/>
              <a:t> </a:t>
            </a:r>
            <a:r>
              <a:rPr lang="en-US" sz="1400" dirty="0" err="1"/>
              <a:t>государственную</a:t>
            </a:r>
            <a:r>
              <a:rPr lang="en-US" sz="1400" dirty="0"/>
              <a:t> </a:t>
            </a:r>
            <a:r>
              <a:rPr lang="en-US" sz="1400" dirty="0" err="1"/>
              <a:t>аккредитацию</a:t>
            </a:r>
            <a:r>
              <a:rPr lang="en-US" sz="1400" dirty="0"/>
              <a:t> (</a:t>
            </a:r>
            <a:r>
              <a:rPr lang="en-US" sz="1400" dirty="0" err="1"/>
              <a:t>далее</a:t>
            </a:r>
            <a:r>
              <a:rPr lang="en-US" sz="1400" dirty="0"/>
              <a:t> - </a:t>
            </a:r>
            <a:r>
              <a:rPr lang="en-US" sz="1400" dirty="0" err="1"/>
              <a:t>первичная</a:t>
            </a:r>
            <a:r>
              <a:rPr lang="en-US" sz="1400" dirty="0"/>
              <a:t> </a:t>
            </a:r>
            <a:r>
              <a:rPr lang="en-US" sz="1400" dirty="0" err="1"/>
              <a:t>аккредитация</a:t>
            </a:r>
            <a:r>
              <a:rPr lang="en-US" sz="1400" dirty="0"/>
              <a:t>);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лиц</a:t>
            </a:r>
            <a:r>
              <a:rPr lang="en-US" sz="1400" dirty="0"/>
              <a:t>, </a:t>
            </a:r>
            <a:r>
              <a:rPr lang="en-US" sz="1400" dirty="0" err="1"/>
              <a:t>завершивших</a:t>
            </a:r>
            <a:r>
              <a:rPr lang="en-US" sz="1400" dirty="0"/>
              <a:t> </a:t>
            </a:r>
            <a:r>
              <a:rPr lang="en-US" sz="1400" dirty="0" err="1"/>
              <a:t>освоение</a:t>
            </a:r>
            <a:r>
              <a:rPr lang="en-US" sz="1400" dirty="0"/>
              <a:t> </a:t>
            </a:r>
            <a:r>
              <a:rPr lang="en-US" sz="1400" dirty="0" err="1"/>
              <a:t>основных</a:t>
            </a:r>
            <a:r>
              <a:rPr lang="en-US" sz="1400" dirty="0"/>
              <a:t> </a:t>
            </a:r>
            <a:r>
              <a:rPr lang="en-US" sz="1400" dirty="0" err="1"/>
              <a:t>профессиональных</a:t>
            </a:r>
            <a:r>
              <a:rPr lang="en-US" sz="1400" dirty="0"/>
              <a:t> </a:t>
            </a:r>
            <a:r>
              <a:rPr lang="en-US" sz="1400" dirty="0" err="1"/>
              <a:t>образовательных</a:t>
            </a:r>
            <a:r>
              <a:rPr lang="en-US" sz="1400" dirty="0"/>
              <a:t>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высшего</a:t>
            </a:r>
            <a:r>
              <a:rPr lang="en-US" sz="1400" dirty="0"/>
              <a:t> </a:t>
            </a:r>
            <a:r>
              <a:rPr lang="en-US" sz="1400" dirty="0" err="1"/>
              <a:t>медицинского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 и </a:t>
            </a:r>
            <a:r>
              <a:rPr lang="en-US" sz="1400" dirty="0" err="1"/>
              <a:t>высшего</a:t>
            </a:r>
            <a:r>
              <a:rPr lang="en-US" sz="1400" dirty="0"/>
              <a:t> </a:t>
            </a:r>
            <a:r>
              <a:rPr lang="en-US" sz="1400" dirty="0" err="1"/>
              <a:t>фармацевтического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 -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ординатуры</a:t>
            </a:r>
            <a:r>
              <a:rPr lang="en-US" sz="1400" dirty="0"/>
              <a:t>,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магистратуры</a:t>
            </a:r>
            <a:r>
              <a:rPr lang="en-US" sz="1400" dirty="0"/>
              <a:t>, </a:t>
            </a:r>
            <a:r>
              <a:rPr lang="en-US" sz="1400" dirty="0" err="1"/>
              <a:t>имеющих</a:t>
            </a:r>
            <a:r>
              <a:rPr lang="en-US" sz="1400" dirty="0"/>
              <a:t> </a:t>
            </a:r>
            <a:r>
              <a:rPr lang="en-US" sz="1400" dirty="0" err="1"/>
              <a:t>государственную</a:t>
            </a:r>
            <a:r>
              <a:rPr lang="en-US" sz="1400" dirty="0"/>
              <a:t> </a:t>
            </a:r>
            <a:r>
              <a:rPr lang="en-US" sz="1400" dirty="0" err="1"/>
              <a:t>аккредитацию</a:t>
            </a:r>
            <a:r>
              <a:rPr lang="en-US" sz="1400" dirty="0"/>
              <a:t>, </a:t>
            </a:r>
            <a:r>
              <a:rPr lang="en-US" sz="1400" dirty="0" err="1"/>
              <a:t>дополнительных</a:t>
            </a:r>
            <a:r>
              <a:rPr lang="en-US" sz="1400" dirty="0"/>
              <a:t> </a:t>
            </a:r>
            <a:r>
              <a:rPr lang="en-US" sz="1400" dirty="0" err="1"/>
              <a:t>профессиональных</a:t>
            </a:r>
            <a:r>
              <a:rPr lang="en-US" sz="1400" dirty="0"/>
              <a:t> </a:t>
            </a:r>
            <a:r>
              <a:rPr lang="en-US" sz="1400" dirty="0" err="1"/>
              <a:t>программ</a:t>
            </a:r>
            <a:r>
              <a:rPr lang="en-US" sz="1400" dirty="0"/>
              <a:t> -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профессиональной</a:t>
            </a:r>
            <a:r>
              <a:rPr lang="en-US" sz="1400" dirty="0"/>
              <a:t> </a:t>
            </a:r>
            <a:r>
              <a:rPr lang="en-US" sz="1400" dirty="0" err="1"/>
              <a:t>переподготовки</a:t>
            </a:r>
            <a:r>
              <a:rPr lang="en-US" sz="1400" dirty="0"/>
              <a:t>, </a:t>
            </a:r>
            <a:r>
              <a:rPr lang="en-US" sz="1400" dirty="0" err="1"/>
              <a:t>основных</a:t>
            </a:r>
            <a:r>
              <a:rPr lang="en-US" sz="1400" dirty="0"/>
              <a:t> </a:t>
            </a:r>
            <a:r>
              <a:rPr lang="en-US" sz="1400" dirty="0" err="1"/>
              <a:t>профессиональных</a:t>
            </a:r>
            <a:r>
              <a:rPr lang="en-US" sz="1400" dirty="0"/>
              <a:t> </a:t>
            </a:r>
            <a:r>
              <a:rPr lang="en-US" sz="1400" dirty="0" err="1"/>
              <a:t>образовательных</a:t>
            </a:r>
            <a:r>
              <a:rPr lang="en-US" sz="1400" dirty="0"/>
              <a:t>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иного</a:t>
            </a:r>
            <a:r>
              <a:rPr lang="en-US" sz="1400" dirty="0"/>
              <a:t> </a:t>
            </a:r>
            <a:r>
              <a:rPr lang="en-US" sz="1400" dirty="0" err="1"/>
              <a:t>высшего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 (</a:t>
            </a:r>
            <a:r>
              <a:rPr lang="en-US" sz="1400" dirty="0" err="1"/>
              <a:t>далее</a:t>
            </a:r>
            <a:r>
              <a:rPr lang="en-US" sz="1400" dirty="0"/>
              <a:t> - </a:t>
            </a:r>
            <a:r>
              <a:rPr lang="en-US" sz="1400" dirty="0" err="1"/>
              <a:t>немедицинское</a:t>
            </a:r>
            <a:r>
              <a:rPr lang="en-US" sz="1400" dirty="0"/>
              <a:t> </a:t>
            </a:r>
            <a:r>
              <a:rPr lang="en-US" sz="1400" dirty="0" err="1"/>
              <a:t>образование</a:t>
            </a:r>
            <a:r>
              <a:rPr lang="en-US" sz="1400" dirty="0"/>
              <a:t>), а </a:t>
            </a:r>
            <a:r>
              <a:rPr lang="en-US" sz="1400" dirty="0" err="1"/>
              <a:t>также</a:t>
            </a:r>
            <a:r>
              <a:rPr lang="en-US" sz="1400" dirty="0"/>
              <a:t> </a:t>
            </a:r>
            <a:r>
              <a:rPr lang="en-US" sz="1400" dirty="0" err="1"/>
              <a:t>лиц</a:t>
            </a:r>
            <a:r>
              <a:rPr lang="en-US" sz="1400" dirty="0"/>
              <a:t>, </a:t>
            </a:r>
            <a:r>
              <a:rPr lang="en-US" sz="1400" dirty="0" err="1"/>
              <a:t>имеющих</a:t>
            </a:r>
            <a:r>
              <a:rPr lang="en-US" sz="1400" dirty="0"/>
              <a:t> </a:t>
            </a:r>
            <a:r>
              <a:rPr lang="en-US" sz="1400" dirty="0" err="1"/>
              <a:t>медицинское</a:t>
            </a:r>
            <a:r>
              <a:rPr lang="en-US" sz="1400" dirty="0"/>
              <a:t> </a:t>
            </a:r>
            <a:r>
              <a:rPr lang="en-US" sz="1400" dirty="0" err="1"/>
              <a:t>или</a:t>
            </a:r>
            <a:r>
              <a:rPr lang="en-US" sz="1400" dirty="0"/>
              <a:t> </a:t>
            </a:r>
            <a:r>
              <a:rPr lang="en-US" sz="1400" dirty="0" err="1"/>
              <a:t>фармацевтическое</a:t>
            </a:r>
            <a:r>
              <a:rPr lang="en-US" sz="1400" dirty="0"/>
              <a:t> </a:t>
            </a:r>
            <a:r>
              <a:rPr lang="en-US" sz="1400" dirty="0" err="1"/>
              <a:t>образование</a:t>
            </a:r>
            <a:r>
              <a:rPr lang="en-US" sz="1400" dirty="0"/>
              <a:t>, </a:t>
            </a:r>
            <a:r>
              <a:rPr lang="en-US" sz="1400" dirty="0" err="1"/>
              <a:t>не</a:t>
            </a:r>
            <a:r>
              <a:rPr lang="en-US" sz="1400" dirty="0"/>
              <a:t> </a:t>
            </a:r>
            <a:r>
              <a:rPr lang="en-US" sz="1400" dirty="0" err="1"/>
              <a:t>работавших</a:t>
            </a:r>
            <a:r>
              <a:rPr lang="en-US" sz="1400" dirty="0"/>
              <a:t> </a:t>
            </a:r>
            <a:r>
              <a:rPr lang="en-US" sz="1400" dirty="0" err="1"/>
              <a:t>по</a:t>
            </a:r>
            <a:r>
              <a:rPr lang="en-US" sz="1400" dirty="0"/>
              <a:t> </a:t>
            </a:r>
            <a:r>
              <a:rPr lang="en-US" sz="1400" dirty="0" err="1"/>
              <a:t>своей</a:t>
            </a:r>
            <a:r>
              <a:rPr lang="en-US" sz="1400" dirty="0"/>
              <a:t> </a:t>
            </a:r>
            <a:r>
              <a:rPr lang="en-US" sz="1400" dirty="0" err="1"/>
              <a:t>специальности</a:t>
            </a:r>
            <a:r>
              <a:rPr lang="en-US" sz="1400" dirty="0"/>
              <a:t> </a:t>
            </a:r>
            <a:r>
              <a:rPr lang="en-US" sz="1400" dirty="0" err="1"/>
              <a:t>более</a:t>
            </a:r>
            <a:r>
              <a:rPr lang="en-US" sz="1400" dirty="0"/>
              <a:t> </a:t>
            </a:r>
            <a:r>
              <a:rPr lang="en-US" sz="1400" dirty="0" err="1"/>
              <a:t>пяти</a:t>
            </a:r>
            <a:r>
              <a:rPr lang="en-US" sz="1400" dirty="0"/>
              <a:t> </a:t>
            </a:r>
            <a:r>
              <a:rPr lang="en-US" sz="1400" dirty="0" err="1"/>
              <a:t>лет</a:t>
            </a:r>
            <a:r>
              <a:rPr lang="en-US" sz="1400" dirty="0"/>
              <a:t> и </a:t>
            </a:r>
            <a:r>
              <a:rPr lang="en-US" sz="1400" dirty="0" err="1"/>
              <a:t>завершивших</a:t>
            </a:r>
            <a:r>
              <a:rPr lang="en-US" sz="1400" dirty="0"/>
              <a:t> </a:t>
            </a:r>
            <a:r>
              <a:rPr lang="en-US" sz="1400" dirty="0" err="1"/>
              <a:t>освоение</a:t>
            </a:r>
            <a:r>
              <a:rPr lang="en-US" sz="1400" dirty="0"/>
              <a:t> </a:t>
            </a:r>
            <a:r>
              <a:rPr lang="en-US" sz="1400" dirty="0" err="1"/>
              <a:t>дополнительных</a:t>
            </a:r>
            <a:r>
              <a:rPr lang="en-US" sz="1400" dirty="0"/>
              <a:t> </a:t>
            </a:r>
            <a:r>
              <a:rPr lang="en-US" sz="1400" dirty="0" err="1"/>
              <a:t>профессиональных</a:t>
            </a:r>
            <a:r>
              <a:rPr lang="en-US" sz="1400" dirty="0"/>
              <a:t> </a:t>
            </a:r>
            <a:r>
              <a:rPr lang="en-US" sz="1400" dirty="0" err="1"/>
              <a:t>программ</a:t>
            </a:r>
            <a:r>
              <a:rPr lang="en-US" sz="1400" dirty="0"/>
              <a:t> -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профессиональной</a:t>
            </a:r>
            <a:r>
              <a:rPr lang="en-US" sz="1400" dirty="0"/>
              <a:t> </a:t>
            </a:r>
            <a:r>
              <a:rPr lang="en-US" sz="1400" dirty="0" err="1"/>
              <a:t>переподготовки</a:t>
            </a:r>
            <a:r>
              <a:rPr lang="en-US" sz="1400" dirty="0"/>
              <a:t> </a:t>
            </a:r>
            <a:r>
              <a:rPr lang="en-US" sz="1400" dirty="0" err="1"/>
              <a:t>или</a:t>
            </a:r>
            <a:r>
              <a:rPr lang="en-US" sz="1400" dirty="0"/>
              <a:t>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повышения</a:t>
            </a:r>
            <a:r>
              <a:rPr lang="en-US" sz="1400" dirty="0"/>
              <a:t> </a:t>
            </a:r>
            <a:r>
              <a:rPr lang="en-US" sz="1400" dirty="0" err="1"/>
              <a:t>квалификации</a:t>
            </a:r>
            <a:r>
              <a:rPr lang="en-US" sz="1400" dirty="0"/>
              <a:t> &lt;3&gt; (</a:t>
            </a:r>
            <a:r>
              <a:rPr lang="en-US" sz="1400" dirty="0" err="1"/>
              <a:t>далее</a:t>
            </a:r>
            <a:r>
              <a:rPr lang="en-US" sz="1400" dirty="0"/>
              <a:t> - </a:t>
            </a:r>
            <a:r>
              <a:rPr lang="en-US" sz="1400" dirty="0" err="1"/>
              <a:t>первичная</a:t>
            </a:r>
            <a:r>
              <a:rPr lang="en-US" sz="1400" dirty="0"/>
              <a:t> </a:t>
            </a:r>
            <a:r>
              <a:rPr lang="en-US" sz="1400" dirty="0" err="1"/>
              <a:t>специализированная</a:t>
            </a:r>
            <a:r>
              <a:rPr lang="en-US" sz="1400" dirty="0"/>
              <a:t> </a:t>
            </a:r>
            <a:r>
              <a:rPr lang="en-US" sz="1400" dirty="0" err="1"/>
              <a:t>аккредитация</a:t>
            </a:r>
            <a:r>
              <a:rPr lang="en-US" sz="1400" dirty="0"/>
              <a:t>);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лиц</a:t>
            </a:r>
            <a:r>
              <a:rPr lang="en-US" sz="1400" dirty="0"/>
              <a:t>, </a:t>
            </a:r>
            <a:r>
              <a:rPr lang="en-US" sz="1400" dirty="0" err="1"/>
              <a:t>завершивших</a:t>
            </a:r>
            <a:r>
              <a:rPr lang="en-US" sz="1400" dirty="0"/>
              <a:t> </a:t>
            </a:r>
            <a:r>
              <a:rPr lang="en-US" sz="1400" dirty="0" err="1"/>
              <a:t>освоение</a:t>
            </a:r>
            <a:r>
              <a:rPr lang="en-US" sz="1400" dirty="0"/>
              <a:t> </a:t>
            </a:r>
            <a:r>
              <a:rPr lang="en-US" sz="1400" dirty="0" err="1"/>
              <a:t>дополнительных</a:t>
            </a:r>
            <a:r>
              <a:rPr lang="en-US" sz="1400" dirty="0"/>
              <a:t> </a:t>
            </a:r>
            <a:r>
              <a:rPr lang="en-US" sz="1400" dirty="0" err="1"/>
              <a:t>профессиональных</a:t>
            </a:r>
            <a:r>
              <a:rPr lang="en-US" sz="1400" dirty="0"/>
              <a:t>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медицинского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 </a:t>
            </a:r>
            <a:r>
              <a:rPr lang="en-US" sz="1400" dirty="0" err="1"/>
              <a:t>или</a:t>
            </a:r>
            <a:r>
              <a:rPr lang="en-US" sz="1400" dirty="0"/>
              <a:t> </a:t>
            </a:r>
            <a:r>
              <a:rPr lang="en-US" sz="1400" dirty="0" err="1"/>
              <a:t>фармацевтического</a:t>
            </a:r>
            <a:r>
              <a:rPr lang="en-US" sz="1400" dirty="0"/>
              <a:t> </a:t>
            </a:r>
            <a:r>
              <a:rPr lang="en-US" sz="1400" dirty="0" err="1"/>
              <a:t>образования</a:t>
            </a:r>
            <a:r>
              <a:rPr lang="en-US" sz="1400" dirty="0"/>
              <a:t> - </a:t>
            </a:r>
            <a:r>
              <a:rPr lang="en-US" sz="1400" dirty="0" err="1"/>
              <a:t>программ</a:t>
            </a:r>
            <a:r>
              <a:rPr lang="en-US" sz="1400" dirty="0"/>
              <a:t> </a:t>
            </a:r>
            <a:r>
              <a:rPr lang="en-US" sz="1400" dirty="0" err="1"/>
              <a:t>повышения</a:t>
            </a:r>
            <a:r>
              <a:rPr lang="en-US" sz="1400" dirty="0"/>
              <a:t> </a:t>
            </a:r>
            <a:r>
              <a:rPr lang="en-US" sz="1400" dirty="0" err="1"/>
              <a:t>квалификации</a:t>
            </a:r>
            <a:r>
              <a:rPr lang="en-US" sz="1400" dirty="0"/>
              <a:t>, </a:t>
            </a:r>
            <a:r>
              <a:rPr lang="en-US" sz="1400" dirty="0" err="1"/>
              <a:t>обеспечивающих</a:t>
            </a:r>
            <a:r>
              <a:rPr lang="en-US" sz="1400" dirty="0"/>
              <a:t> </a:t>
            </a:r>
            <a:r>
              <a:rPr lang="en-US" sz="1400" dirty="0" err="1"/>
              <a:t>непрерывное</a:t>
            </a:r>
            <a:r>
              <a:rPr lang="en-US" sz="1400" dirty="0"/>
              <a:t> </a:t>
            </a:r>
            <a:r>
              <a:rPr lang="en-US" sz="1400" dirty="0" err="1"/>
              <a:t>совершенствование</a:t>
            </a:r>
            <a:r>
              <a:rPr lang="en-US" sz="1400" dirty="0"/>
              <a:t> </a:t>
            </a:r>
            <a:r>
              <a:rPr lang="en-US" sz="1400" dirty="0" err="1"/>
              <a:t>профессиональных</a:t>
            </a:r>
            <a:r>
              <a:rPr lang="en-US" sz="1400" dirty="0"/>
              <a:t> </a:t>
            </a:r>
            <a:r>
              <a:rPr lang="en-US" sz="1400" dirty="0" err="1"/>
              <a:t>знаний</a:t>
            </a:r>
            <a:r>
              <a:rPr lang="en-US" sz="1400" dirty="0"/>
              <a:t> и </a:t>
            </a:r>
            <a:r>
              <a:rPr lang="en-US" sz="1400" dirty="0" err="1"/>
              <a:t>навыков</a:t>
            </a:r>
            <a:r>
              <a:rPr lang="en-US" sz="1400" dirty="0"/>
              <a:t> в </a:t>
            </a:r>
            <a:r>
              <a:rPr lang="en-US" sz="1400" dirty="0" err="1"/>
              <a:t>течение</a:t>
            </a:r>
            <a:r>
              <a:rPr lang="en-US" sz="1400" dirty="0"/>
              <a:t> </a:t>
            </a:r>
            <a:r>
              <a:rPr lang="en-US" sz="1400" dirty="0" err="1"/>
              <a:t>всей</a:t>
            </a:r>
            <a:r>
              <a:rPr lang="en-US" sz="1400" dirty="0"/>
              <a:t> </a:t>
            </a:r>
            <a:r>
              <a:rPr lang="en-US" sz="1400" dirty="0" err="1"/>
              <a:t>жизни</a:t>
            </a:r>
            <a:r>
              <a:rPr lang="en-US" sz="1400" dirty="0"/>
              <a:t>, а </a:t>
            </a:r>
            <a:r>
              <a:rPr lang="en-US" sz="1400" dirty="0" err="1"/>
              <a:t>также</a:t>
            </a:r>
            <a:r>
              <a:rPr lang="en-US" sz="1400" dirty="0"/>
              <a:t> </a:t>
            </a:r>
            <a:r>
              <a:rPr lang="en-US" sz="1400" dirty="0" err="1"/>
              <a:t>постоянное</a:t>
            </a:r>
            <a:r>
              <a:rPr lang="en-US" sz="1400" dirty="0"/>
              <a:t> </a:t>
            </a:r>
            <a:r>
              <a:rPr lang="en-US" sz="1400" dirty="0" err="1"/>
              <a:t>повышение</a:t>
            </a:r>
            <a:r>
              <a:rPr lang="en-US" sz="1400" dirty="0"/>
              <a:t> </a:t>
            </a:r>
            <a:r>
              <a:rPr lang="en-US" sz="1400" dirty="0" err="1"/>
              <a:t>профессионального</a:t>
            </a:r>
            <a:r>
              <a:rPr lang="en-US" sz="1400" dirty="0"/>
              <a:t> </a:t>
            </a:r>
            <a:r>
              <a:rPr lang="en-US" sz="1400" dirty="0" err="1"/>
              <a:t>уровня</a:t>
            </a:r>
            <a:r>
              <a:rPr lang="en-US" sz="1400" dirty="0"/>
              <a:t> и </a:t>
            </a:r>
            <a:r>
              <a:rPr lang="en-US" sz="1400" dirty="0" err="1"/>
              <a:t>расширение</a:t>
            </a:r>
            <a:r>
              <a:rPr lang="en-US" sz="1400" dirty="0"/>
              <a:t> </a:t>
            </a:r>
            <a:r>
              <a:rPr lang="en-US" sz="1400" dirty="0" err="1"/>
              <a:t>квалификации</a:t>
            </a:r>
            <a:r>
              <a:rPr lang="en-US" sz="1400" dirty="0"/>
              <a:t> (</a:t>
            </a:r>
            <a:r>
              <a:rPr lang="en-US" sz="1400" dirty="0" err="1"/>
              <a:t>далее</a:t>
            </a:r>
            <a:r>
              <a:rPr lang="en-US" sz="1400" dirty="0"/>
              <a:t> - </a:t>
            </a:r>
            <a:r>
              <a:rPr lang="en-US" sz="1400" dirty="0" err="1"/>
              <a:t>периодическая</a:t>
            </a:r>
            <a:r>
              <a:rPr lang="en-US" sz="1400" dirty="0"/>
              <a:t> </a:t>
            </a:r>
            <a:r>
              <a:rPr lang="en-US" sz="1400" dirty="0" err="1"/>
              <a:t>аккредитация</a:t>
            </a:r>
            <a:r>
              <a:rPr lang="en-US" sz="1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18976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59EDA-284B-4E57-A81B-2C170810D95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БЫЛО (пр. 968)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FF6C-979F-41B9-A968-7CF84942BAB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59526" y="2022475"/>
            <a:ext cx="5275012" cy="43513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8. Демонстрационный экзамен направлен на определение уровня освоения выпускником материала, предусмотренного образовательной программой, и степени сформированности профессиональных умений и навыков путем проведения независимой экспертной оценки выполненных выпускником практических заданий в условиях реальных или смоделированных производственных процессов.</a:t>
            </a:r>
          </a:p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948DA2E-19B7-4395-AD6E-079EDEF65BC0}"/>
              </a:ext>
            </a:extLst>
          </p:cNvPr>
          <p:cNvSpPr txBox="1">
            <a:spLocks/>
          </p:cNvSpPr>
          <p:nvPr/>
        </p:nvSpPr>
        <p:spPr>
          <a:xfrm>
            <a:off x="353291" y="2099542"/>
            <a:ext cx="58327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  <a:p>
            <a:r>
              <a:rPr lang="ru-RU" dirty="0"/>
              <a:t>14.1. Демонстрационный экзамен предусматривает моделирование реальных производственных условий для решения выпускниками практических задач профессиональной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38759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4278535-16A1-498A-A23E-2526738A6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507831"/>
          </a:xfrm>
        </p:spPr>
        <p:txBody>
          <a:bodyPr/>
          <a:lstStyle/>
          <a:p>
            <a:r>
              <a:rPr lang="ru-RU" dirty="0"/>
              <a:t>Уровни ДЭ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437401-C73D-45A9-94C5-519B28C70A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440614"/>
            <a:ext cx="10515600" cy="16154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bg1"/>
                </a:solidFill>
              </a:rPr>
              <a:t>9. Демонстрационный экзамен проводится по двум уровням:</a:t>
            </a:r>
          </a:p>
          <a:p>
            <a:r>
              <a:rPr lang="ru-RU" sz="1800" dirty="0">
                <a:solidFill>
                  <a:schemeClr val="bg1"/>
                </a:solidFill>
              </a:rPr>
              <a:t>демонстрационный экзамен </a:t>
            </a:r>
            <a:r>
              <a:rPr lang="ru-RU" sz="1800" b="1" dirty="0">
                <a:solidFill>
                  <a:schemeClr val="bg1"/>
                </a:solidFill>
              </a:rPr>
              <a:t>базового уровня </a:t>
            </a:r>
            <a:r>
              <a:rPr lang="ru-RU" sz="1800" dirty="0">
                <a:solidFill>
                  <a:schemeClr val="bg1"/>
                </a:solidFill>
              </a:rPr>
              <a:t>проводится на основе требований к результатам освоения образовательных программ среднего профессионального образования, установленных ФГОС СПО;</a:t>
            </a:r>
          </a:p>
          <a:p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F47FA6-7D54-44CB-B8B1-EF818224FF23}"/>
              </a:ext>
            </a:extLst>
          </p:cNvPr>
          <p:cNvSpPr txBox="1"/>
          <p:nvPr/>
        </p:nvSpPr>
        <p:spPr>
          <a:xfrm>
            <a:off x="514686" y="3451498"/>
            <a:ext cx="110931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демонстрационный экзамен </a:t>
            </a:r>
            <a:r>
              <a:rPr lang="ru-RU" sz="1800" b="1" dirty="0"/>
              <a:t>профильного уровня </a:t>
            </a:r>
            <a:r>
              <a:rPr lang="ru-RU" sz="1800" dirty="0"/>
              <a:t>проводится по решению образовательной организации на основании заявлений выпускников на основе требований к результатам освоения образовательных программ среднего профессионального образования, установленных ФГОС СПО, с учетом положений стандартов "</a:t>
            </a:r>
            <a:r>
              <a:rPr lang="ru-RU" sz="1800" dirty="0" err="1"/>
              <a:t>Ворлдскиллс</a:t>
            </a:r>
            <a:r>
              <a:rPr lang="ru-RU" sz="1800" dirty="0"/>
              <a:t>", устанавливаемых автономной некоммерческой организацией "Агентство развития профессионального мастерства (</a:t>
            </a:r>
            <a:r>
              <a:rPr lang="ru-RU" sz="1800" dirty="0" err="1"/>
              <a:t>Ворлдскиллс</a:t>
            </a:r>
            <a:r>
              <a:rPr lang="ru-RU" sz="1800" dirty="0"/>
              <a:t> Россия)" (далее - Агентство), а также квалификационных требований, заявленных организациями, заинтересованными в подготовке кадров соответствующей квалификации, в том числе являющимися стороной договора о сетевой форме реализации образовательных программ и (или) договора о практической подготовке обучающихся (далее - организации-партнеры).</a:t>
            </a:r>
          </a:p>
        </p:txBody>
      </p:sp>
    </p:spTree>
    <p:extLst>
      <p:ext uri="{BB962C8B-B14F-4D97-AF65-F5344CB8AC3E}">
        <p14:creationId xmlns:p14="http://schemas.microsoft.com/office/powerpoint/2010/main" val="7992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профильный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уровень ДЭ</a:t>
            </a:r>
            <a:endParaRPr lang="uk-UA" dirty="0"/>
          </a:p>
        </p:txBody>
      </p:sp>
      <p:grpSp>
        <p:nvGrpSpPr>
          <p:cNvPr id="32" name="Group 31"/>
          <p:cNvGrpSpPr/>
          <p:nvPr/>
        </p:nvGrpSpPr>
        <p:grpSpPr>
          <a:xfrm>
            <a:off x="1442587" y="1382974"/>
            <a:ext cx="4572000" cy="2133601"/>
            <a:chOff x="2163881" y="2074460"/>
            <a:chExt cx="6858000" cy="3200401"/>
          </a:xfrm>
        </p:grpSpPr>
        <p:sp>
          <p:nvSpPr>
            <p:cNvPr id="33" name="Rounded Rectangle 32"/>
            <p:cNvSpPr/>
            <p:nvPr/>
          </p:nvSpPr>
          <p:spPr>
            <a:xfrm>
              <a:off x="2163881" y="2074460"/>
              <a:ext cx="6858000" cy="3200400"/>
            </a:xfrm>
            <a:prstGeom prst="round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7321503" y="3577048"/>
              <a:ext cx="1700378" cy="1697813"/>
            </a:xfrm>
            <a:custGeom>
              <a:avLst/>
              <a:gdLst>
                <a:gd name="connsiteX0" fmla="*/ 1700378 w 1700378"/>
                <a:gd name="connsiteY0" fmla="*/ 0 h 1697813"/>
                <a:gd name="connsiteX1" fmla="*/ 1700378 w 1700378"/>
                <a:gd name="connsiteY1" fmla="*/ 1697813 h 1697813"/>
                <a:gd name="connsiteX2" fmla="*/ 0 w 1700378"/>
                <a:gd name="connsiteY2" fmla="*/ 1697813 h 1697813"/>
                <a:gd name="connsiteX3" fmla="*/ 3139 w 1700378"/>
                <a:gd name="connsiteY3" fmla="*/ 1635649 h 1697813"/>
                <a:gd name="connsiteX4" fmla="*/ 1635513 w 1700378"/>
                <a:gd name="connsiteY4" fmla="*/ 3275 h 169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378" h="1697813">
                  <a:moveTo>
                    <a:pt x="1700378" y="0"/>
                  </a:moveTo>
                  <a:lnTo>
                    <a:pt x="1700378" y="1697813"/>
                  </a:lnTo>
                  <a:lnTo>
                    <a:pt x="0" y="1697813"/>
                  </a:lnTo>
                  <a:lnTo>
                    <a:pt x="3139" y="1635649"/>
                  </a:lnTo>
                  <a:cubicBezTo>
                    <a:pt x="90549" y="774945"/>
                    <a:pt x="774809" y="90684"/>
                    <a:pt x="1635513" y="3275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sz="1200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819400" y="2845949"/>
              <a:ext cx="5219700" cy="1395619"/>
              <a:chOff x="2743200" y="2514710"/>
              <a:chExt cx="5219700" cy="1395619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2743200" y="3156470"/>
                <a:ext cx="5219700" cy="7538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333" dirty="0">
                    <a:solidFill>
                      <a:schemeClr val="tx2"/>
                    </a:solidFill>
                  </a:rPr>
                  <a:t>по решению образовательной организации</a:t>
                </a:r>
                <a:endParaRPr lang="en-US" sz="1333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2743200" y="2514710"/>
                <a:ext cx="4800600" cy="692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solidFill>
                      <a:schemeClr val="accent1"/>
                    </a:solidFill>
                    <a:latin typeface="+mj-lt"/>
                  </a:rPr>
                  <a:t>приказ</a:t>
                </a:r>
                <a:endParaRPr lang="en-US" sz="2400" dirty="0">
                  <a:solidFill>
                    <a:schemeClr val="accent1"/>
                  </a:solidFill>
                  <a:latin typeface="+mj-lt"/>
                </a:endParaRPr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1442587" y="3683000"/>
            <a:ext cx="4572000" cy="2133600"/>
            <a:chOff x="2163881" y="5524500"/>
            <a:chExt cx="6858000" cy="3200400"/>
          </a:xfrm>
        </p:grpSpPr>
        <p:sp>
          <p:nvSpPr>
            <p:cNvPr id="47" name="Rounded Rectangle 46"/>
            <p:cNvSpPr/>
            <p:nvPr/>
          </p:nvSpPr>
          <p:spPr>
            <a:xfrm>
              <a:off x="2163881" y="5524500"/>
              <a:ext cx="6858000" cy="3200400"/>
            </a:xfrm>
            <a:prstGeom prst="round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7321503" y="5524500"/>
              <a:ext cx="1700378" cy="1697814"/>
            </a:xfrm>
            <a:custGeom>
              <a:avLst/>
              <a:gdLst>
                <a:gd name="connsiteX0" fmla="*/ 0 w 1700378"/>
                <a:gd name="connsiteY0" fmla="*/ 0 h 1697814"/>
                <a:gd name="connsiteX1" fmla="*/ 1700378 w 1700378"/>
                <a:gd name="connsiteY1" fmla="*/ 0 h 1697814"/>
                <a:gd name="connsiteX2" fmla="*/ 1700378 w 1700378"/>
                <a:gd name="connsiteY2" fmla="*/ 1697814 h 1697814"/>
                <a:gd name="connsiteX3" fmla="*/ 1635513 w 1700378"/>
                <a:gd name="connsiteY3" fmla="*/ 1694538 h 1697814"/>
                <a:gd name="connsiteX4" fmla="*/ 3139 w 1700378"/>
                <a:gd name="connsiteY4" fmla="*/ 62164 h 169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378" h="1697814">
                  <a:moveTo>
                    <a:pt x="0" y="0"/>
                  </a:moveTo>
                  <a:lnTo>
                    <a:pt x="1700378" y="0"/>
                  </a:lnTo>
                  <a:lnTo>
                    <a:pt x="1700378" y="1697814"/>
                  </a:lnTo>
                  <a:lnTo>
                    <a:pt x="1635513" y="1694538"/>
                  </a:lnTo>
                  <a:cubicBezTo>
                    <a:pt x="774809" y="1607129"/>
                    <a:pt x="90549" y="922869"/>
                    <a:pt x="3139" y="62164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1867" dirty="0">
                <a:solidFill>
                  <a:schemeClr val="tx1"/>
                </a:solidFill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2819400" y="6295989"/>
              <a:ext cx="5219700" cy="1087940"/>
              <a:chOff x="2743200" y="6449030"/>
              <a:chExt cx="5219700" cy="108794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2743200" y="7090789"/>
                <a:ext cx="5219700" cy="4461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333" dirty="0">
                    <a:solidFill>
                      <a:schemeClr val="tx2"/>
                    </a:solidFill>
                  </a:rPr>
                  <a:t>на основании заявлений выпускников </a:t>
                </a:r>
                <a:endParaRPr lang="en-US" sz="1333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743200" y="6449030"/>
                <a:ext cx="4800600" cy="692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solidFill>
                      <a:schemeClr val="accent1"/>
                    </a:solidFill>
                    <a:latin typeface="+mj-lt"/>
                  </a:rPr>
                  <a:t>заявление</a:t>
                </a:r>
                <a:endParaRPr lang="en-US" sz="2400" dirty="0">
                  <a:solidFill>
                    <a:schemeClr val="accent1"/>
                  </a:solidFill>
                  <a:latin typeface="+mj-lt"/>
                </a:endParaRPr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6177413" y="1382974"/>
            <a:ext cx="4572000" cy="2133601"/>
            <a:chOff x="9266120" y="2074460"/>
            <a:chExt cx="6858000" cy="3200401"/>
          </a:xfrm>
        </p:grpSpPr>
        <p:sp>
          <p:nvSpPr>
            <p:cNvPr id="54" name="Rounded Rectangle 53"/>
            <p:cNvSpPr/>
            <p:nvPr/>
          </p:nvSpPr>
          <p:spPr>
            <a:xfrm>
              <a:off x="9266120" y="2074460"/>
              <a:ext cx="6858000" cy="3200400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9266121" y="3577048"/>
              <a:ext cx="1700377" cy="1697813"/>
            </a:xfrm>
            <a:custGeom>
              <a:avLst/>
              <a:gdLst>
                <a:gd name="connsiteX0" fmla="*/ 0 w 1700377"/>
                <a:gd name="connsiteY0" fmla="*/ 0 h 1697813"/>
                <a:gd name="connsiteX1" fmla="*/ 64864 w 1700377"/>
                <a:gd name="connsiteY1" fmla="*/ 3275 h 1697813"/>
                <a:gd name="connsiteX2" fmla="*/ 1697238 w 1700377"/>
                <a:gd name="connsiteY2" fmla="*/ 1635649 h 1697813"/>
                <a:gd name="connsiteX3" fmla="*/ 1700377 w 1700377"/>
                <a:gd name="connsiteY3" fmla="*/ 1697813 h 1697813"/>
                <a:gd name="connsiteX4" fmla="*/ 0 w 1700377"/>
                <a:gd name="connsiteY4" fmla="*/ 1697813 h 169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377" h="1697813">
                  <a:moveTo>
                    <a:pt x="0" y="0"/>
                  </a:moveTo>
                  <a:lnTo>
                    <a:pt x="64864" y="3275"/>
                  </a:lnTo>
                  <a:cubicBezTo>
                    <a:pt x="925569" y="90684"/>
                    <a:pt x="1609829" y="774945"/>
                    <a:pt x="1697238" y="1635649"/>
                  </a:cubicBezTo>
                  <a:lnTo>
                    <a:pt x="1700377" y="1697813"/>
                  </a:lnTo>
                  <a:lnTo>
                    <a:pt x="0" y="1697813"/>
                  </a:lnTo>
                  <a:close/>
                </a:path>
              </a:pathLst>
            </a:cu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sz="1200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10248900" y="2845949"/>
              <a:ext cx="5219700" cy="1703301"/>
              <a:chOff x="11544300" y="3057489"/>
              <a:chExt cx="5219700" cy="1703301"/>
            </a:xfrm>
          </p:grpSpPr>
          <p:sp>
            <p:nvSpPr>
              <p:cNvPr id="58" name="Rectangle 57"/>
              <p:cNvSpPr/>
              <p:nvPr/>
            </p:nvSpPr>
            <p:spPr>
              <a:xfrm>
                <a:off x="11544300" y="3699249"/>
                <a:ext cx="5219700" cy="1061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sz="1333" dirty="0">
                    <a:solidFill>
                      <a:schemeClr val="tx2"/>
                    </a:solidFill>
                  </a:rPr>
                  <a:t>на основе требований к результатам освоения ОП СПО, </a:t>
                </a:r>
                <a:br>
                  <a:rPr lang="ru-RU" sz="1333" dirty="0">
                    <a:solidFill>
                      <a:schemeClr val="tx2"/>
                    </a:solidFill>
                  </a:rPr>
                </a:br>
                <a:r>
                  <a:rPr lang="ru-RU" sz="1333" dirty="0">
                    <a:solidFill>
                      <a:schemeClr val="tx2"/>
                    </a:solidFill>
                  </a:rPr>
                  <a:t>установленных ФГОС СПО</a:t>
                </a:r>
                <a:endParaRPr lang="en-US" sz="1333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11963400" y="3057489"/>
                <a:ext cx="4800600" cy="692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sz="2400" dirty="0">
                    <a:latin typeface="+mj-lt"/>
                  </a:rPr>
                  <a:t>на основе</a:t>
                </a:r>
                <a:endParaRPr lang="en-US" sz="2400" dirty="0">
                  <a:latin typeface="+mj-lt"/>
                </a:endParaRPr>
              </a:p>
            </p:txBody>
          </p:sp>
        </p:grpSp>
      </p:grpSp>
      <p:grpSp>
        <p:nvGrpSpPr>
          <p:cNvPr id="60" name="Group 59"/>
          <p:cNvGrpSpPr/>
          <p:nvPr/>
        </p:nvGrpSpPr>
        <p:grpSpPr>
          <a:xfrm>
            <a:off x="6177413" y="3683000"/>
            <a:ext cx="4572000" cy="2133600"/>
            <a:chOff x="9266120" y="5524500"/>
            <a:chExt cx="6858000" cy="3200400"/>
          </a:xfrm>
        </p:grpSpPr>
        <p:sp>
          <p:nvSpPr>
            <p:cNvPr id="61" name="Rounded Rectangle 60"/>
            <p:cNvSpPr/>
            <p:nvPr/>
          </p:nvSpPr>
          <p:spPr>
            <a:xfrm>
              <a:off x="9266120" y="5524500"/>
              <a:ext cx="6858000" cy="3200400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/>
            </a:p>
          </p:txBody>
        </p:sp>
        <p:sp>
          <p:nvSpPr>
            <p:cNvPr id="63" name="Freeform 371"/>
            <p:cNvSpPr>
              <a:spLocks noEditPoints="1"/>
            </p:cNvSpPr>
            <p:nvPr/>
          </p:nvSpPr>
          <p:spPr bwMode="auto">
            <a:xfrm>
              <a:off x="9568040" y="5907966"/>
              <a:ext cx="662390" cy="662390"/>
            </a:xfrm>
            <a:custGeom>
              <a:avLst/>
              <a:gdLst>
                <a:gd name="T0" fmla="*/ 96 w 176"/>
                <a:gd name="T1" fmla="*/ 124 h 176"/>
                <a:gd name="T2" fmla="*/ 92 w 176"/>
                <a:gd name="T3" fmla="*/ 120 h 176"/>
                <a:gd name="T4" fmla="*/ 89 w 176"/>
                <a:gd name="T5" fmla="*/ 121 h 176"/>
                <a:gd name="T6" fmla="*/ 65 w 176"/>
                <a:gd name="T7" fmla="*/ 145 h 176"/>
                <a:gd name="T8" fmla="*/ 64 w 176"/>
                <a:gd name="T9" fmla="*/ 148 h 176"/>
                <a:gd name="T10" fmla="*/ 68 w 176"/>
                <a:gd name="T11" fmla="*/ 152 h 176"/>
                <a:gd name="T12" fmla="*/ 82 w 176"/>
                <a:gd name="T13" fmla="*/ 152 h 176"/>
                <a:gd name="T14" fmla="*/ 65 w 176"/>
                <a:gd name="T15" fmla="*/ 169 h 176"/>
                <a:gd name="T16" fmla="*/ 64 w 176"/>
                <a:gd name="T17" fmla="*/ 172 h 176"/>
                <a:gd name="T18" fmla="*/ 68 w 176"/>
                <a:gd name="T19" fmla="*/ 176 h 176"/>
                <a:gd name="T20" fmla="*/ 71 w 176"/>
                <a:gd name="T21" fmla="*/ 175 h 176"/>
                <a:gd name="T22" fmla="*/ 95 w 176"/>
                <a:gd name="T23" fmla="*/ 151 h 176"/>
                <a:gd name="T24" fmla="*/ 96 w 176"/>
                <a:gd name="T25" fmla="*/ 148 h 176"/>
                <a:gd name="T26" fmla="*/ 92 w 176"/>
                <a:gd name="T27" fmla="*/ 144 h 176"/>
                <a:gd name="T28" fmla="*/ 92 w 176"/>
                <a:gd name="T29" fmla="*/ 144 h 176"/>
                <a:gd name="T30" fmla="*/ 78 w 176"/>
                <a:gd name="T31" fmla="*/ 144 h 176"/>
                <a:gd name="T32" fmla="*/ 95 w 176"/>
                <a:gd name="T33" fmla="*/ 127 h 176"/>
                <a:gd name="T34" fmla="*/ 96 w 176"/>
                <a:gd name="T35" fmla="*/ 124 h 176"/>
                <a:gd name="T36" fmla="*/ 52 w 176"/>
                <a:gd name="T37" fmla="*/ 128 h 176"/>
                <a:gd name="T38" fmla="*/ 49 w 176"/>
                <a:gd name="T39" fmla="*/ 129 h 176"/>
                <a:gd name="T40" fmla="*/ 25 w 176"/>
                <a:gd name="T41" fmla="*/ 153 h 176"/>
                <a:gd name="T42" fmla="*/ 24 w 176"/>
                <a:gd name="T43" fmla="*/ 156 h 176"/>
                <a:gd name="T44" fmla="*/ 28 w 176"/>
                <a:gd name="T45" fmla="*/ 160 h 176"/>
                <a:gd name="T46" fmla="*/ 31 w 176"/>
                <a:gd name="T47" fmla="*/ 159 h 176"/>
                <a:gd name="T48" fmla="*/ 55 w 176"/>
                <a:gd name="T49" fmla="*/ 135 h 176"/>
                <a:gd name="T50" fmla="*/ 56 w 176"/>
                <a:gd name="T51" fmla="*/ 132 h 176"/>
                <a:gd name="T52" fmla="*/ 52 w 176"/>
                <a:gd name="T53" fmla="*/ 128 h 176"/>
                <a:gd name="T54" fmla="*/ 152 w 176"/>
                <a:gd name="T55" fmla="*/ 41 h 176"/>
                <a:gd name="T56" fmla="*/ 152 w 176"/>
                <a:gd name="T57" fmla="*/ 40 h 176"/>
                <a:gd name="T58" fmla="*/ 128 w 176"/>
                <a:gd name="T59" fmla="*/ 16 h 176"/>
                <a:gd name="T60" fmla="*/ 112 w 176"/>
                <a:gd name="T61" fmla="*/ 22 h 176"/>
                <a:gd name="T62" fmla="*/ 72 w 176"/>
                <a:gd name="T63" fmla="*/ 0 h 176"/>
                <a:gd name="T64" fmla="*/ 25 w 176"/>
                <a:gd name="T65" fmla="*/ 41 h 176"/>
                <a:gd name="T66" fmla="*/ 0 w 176"/>
                <a:gd name="T67" fmla="*/ 72 h 176"/>
                <a:gd name="T68" fmla="*/ 32 w 176"/>
                <a:gd name="T69" fmla="*/ 104 h 176"/>
                <a:gd name="T70" fmla="*/ 144 w 176"/>
                <a:gd name="T71" fmla="*/ 104 h 176"/>
                <a:gd name="T72" fmla="*/ 176 w 176"/>
                <a:gd name="T73" fmla="*/ 72 h 176"/>
                <a:gd name="T74" fmla="*/ 152 w 176"/>
                <a:gd name="T75" fmla="*/ 41 h 176"/>
                <a:gd name="T76" fmla="*/ 144 w 176"/>
                <a:gd name="T77" fmla="*/ 96 h 176"/>
                <a:gd name="T78" fmla="*/ 32 w 176"/>
                <a:gd name="T79" fmla="*/ 96 h 176"/>
                <a:gd name="T80" fmla="*/ 8 w 176"/>
                <a:gd name="T81" fmla="*/ 72 h 176"/>
                <a:gd name="T82" fmla="*/ 26 w 176"/>
                <a:gd name="T83" fmla="*/ 49 h 176"/>
                <a:gd name="T84" fmla="*/ 32 w 176"/>
                <a:gd name="T85" fmla="*/ 42 h 176"/>
                <a:gd name="T86" fmla="*/ 72 w 176"/>
                <a:gd name="T87" fmla="*/ 8 h 176"/>
                <a:gd name="T88" fmla="*/ 102 w 176"/>
                <a:gd name="T89" fmla="*/ 22 h 176"/>
                <a:gd name="T90" fmla="*/ 111 w 176"/>
                <a:gd name="T91" fmla="*/ 30 h 176"/>
                <a:gd name="T92" fmla="*/ 112 w 176"/>
                <a:gd name="T93" fmla="*/ 30 h 176"/>
                <a:gd name="T94" fmla="*/ 117 w 176"/>
                <a:gd name="T95" fmla="*/ 28 h 176"/>
                <a:gd name="T96" fmla="*/ 128 w 176"/>
                <a:gd name="T97" fmla="*/ 24 h 176"/>
                <a:gd name="T98" fmla="*/ 144 w 176"/>
                <a:gd name="T99" fmla="*/ 40 h 176"/>
                <a:gd name="T100" fmla="*/ 144 w 176"/>
                <a:gd name="T101" fmla="*/ 41 h 176"/>
                <a:gd name="T102" fmla="*/ 150 w 176"/>
                <a:gd name="T103" fmla="*/ 49 h 176"/>
                <a:gd name="T104" fmla="*/ 168 w 176"/>
                <a:gd name="T105" fmla="*/ 72 h 176"/>
                <a:gd name="T106" fmla="*/ 144 w 176"/>
                <a:gd name="T107" fmla="*/ 96 h 176"/>
                <a:gd name="T108" fmla="*/ 136 w 176"/>
                <a:gd name="T109" fmla="*/ 128 h 176"/>
                <a:gd name="T110" fmla="*/ 133 w 176"/>
                <a:gd name="T111" fmla="*/ 129 h 176"/>
                <a:gd name="T112" fmla="*/ 109 w 176"/>
                <a:gd name="T113" fmla="*/ 153 h 176"/>
                <a:gd name="T114" fmla="*/ 108 w 176"/>
                <a:gd name="T115" fmla="*/ 156 h 176"/>
                <a:gd name="T116" fmla="*/ 112 w 176"/>
                <a:gd name="T117" fmla="*/ 160 h 176"/>
                <a:gd name="T118" fmla="*/ 115 w 176"/>
                <a:gd name="T119" fmla="*/ 159 h 176"/>
                <a:gd name="T120" fmla="*/ 139 w 176"/>
                <a:gd name="T121" fmla="*/ 135 h 176"/>
                <a:gd name="T122" fmla="*/ 140 w 176"/>
                <a:gd name="T123" fmla="*/ 132 h 176"/>
                <a:gd name="T124" fmla="*/ 136 w 176"/>
                <a:gd name="T125" fmla="*/ 12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6" h="176">
                  <a:moveTo>
                    <a:pt x="96" y="124"/>
                  </a:moveTo>
                  <a:cubicBezTo>
                    <a:pt x="96" y="122"/>
                    <a:pt x="94" y="120"/>
                    <a:pt x="92" y="120"/>
                  </a:cubicBezTo>
                  <a:cubicBezTo>
                    <a:pt x="91" y="120"/>
                    <a:pt x="90" y="120"/>
                    <a:pt x="89" y="121"/>
                  </a:cubicBezTo>
                  <a:cubicBezTo>
                    <a:pt x="65" y="145"/>
                    <a:pt x="65" y="145"/>
                    <a:pt x="65" y="145"/>
                  </a:cubicBezTo>
                  <a:cubicBezTo>
                    <a:pt x="64" y="146"/>
                    <a:pt x="64" y="147"/>
                    <a:pt x="64" y="148"/>
                  </a:cubicBezTo>
                  <a:cubicBezTo>
                    <a:pt x="64" y="150"/>
                    <a:pt x="66" y="152"/>
                    <a:pt x="68" y="152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65" y="169"/>
                    <a:pt x="65" y="169"/>
                    <a:pt x="65" y="169"/>
                  </a:cubicBezTo>
                  <a:cubicBezTo>
                    <a:pt x="64" y="170"/>
                    <a:pt x="64" y="171"/>
                    <a:pt x="64" y="172"/>
                  </a:cubicBezTo>
                  <a:cubicBezTo>
                    <a:pt x="64" y="174"/>
                    <a:pt x="66" y="176"/>
                    <a:pt x="68" y="176"/>
                  </a:cubicBezTo>
                  <a:cubicBezTo>
                    <a:pt x="69" y="176"/>
                    <a:pt x="70" y="176"/>
                    <a:pt x="71" y="175"/>
                  </a:cubicBezTo>
                  <a:cubicBezTo>
                    <a:pt x="95" y="151"/>
                    <a:pt x="95" y="151"/>
                    <a:pt x="95" y="151"/>
                  </a:cubicBezTo>
                  <a:cubicBezTo>
                    <a:pt x="96" y="150"/>
                    <a:pt x="96" y="149"/>
                    <a:pt x="96" y="148"/>
                  </a:cubicBezTo>
                  <a:cubicBezTo>
                    <a:pt x="96" y="146"/>
                    <a:pt x="94" y="144"/>
                    <a:pt x="92" y="144"/>
                  </a:cubicBezTo>
                  <a:cubicBezTo>
                    <a:pt x="92" y="144"/>
                    <a:pt x="92" y="144"/>
                    <a:pt x="92" y="144"/>
                  </a:cubicBezTo>
                  <a:cubicBezTo>
                    <a:pt x="78" y="144"/>
                    <a:pt x="78" y="144"/>
                    <a:pt x="78" y="144"/>
                  </a:cubicBezTo>
                  <a:cubicBezTo>
                    <a:pt x="95" y="127"/>
                    <a:pt x="95" y="127"/>
                    <a:pt x="95" y="127"/>
                  </a:cubicBezTo>
                  <a:cubicBezTo>
                    <a:pt x="96" y="126"/>
                    <a:pt x="96" y="125"/>
                    <a:pt x="96" y="124"/>
                  </a:cubicBezTo>
                  <a:moveTo>
                    <a:pt x="52" y="128"/>
                  </a:moveTo>
                  <a:cubicBezTo>
                    <a:pt x="51" y="128"/>
                    <a:pt x="50" y="128"/>
                    <a:pt x="49" y="129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4" y="154"/>
                    <a:pt x="24" y="155"/>
                    <a:pt x="24" y="156"/>
                  </a:cubicBezTo>
                  <a:cubicBezTo>
                    <a:pt x="24" y="158"/>
                    <a:pt x="26" y="160"/>
                    <a:pt x="28" y="160"/>
                  </a:cubicBezTo>
                  <a:cubicBezTo>
                    <a:pt x="29" y="160"/>
                    <a:pt x="30" y="160"/>
                    <a:pt x="31" y="159"/>
                  </a:cubicBezTo>
                  <a:cubicBezTo>
                    <a:pt x="55" y="135"/>
                    <a:pt x="55" y="135"/>
                    <a:pt x="55" y="135"/>
                  </a:cubicBezTo>
                  <a:cubicBezTo>
                    <a:pt x="56" y="134"/>
                    <a:pt x="56" y="133"/>
                    <a:pt x="56" y="132"/>
                  </a:cubicBezTo>
                  <a:cubicBezTo>
                    <a:pt x="56" y="130"/>
                    <a:pt x="54" y="128"/>
                    <a:pt x="52" y="128"/>
                  </a:cubicBezTo>
                  <a:moveTo>
                    <a:pt x="152" y="41"/>
                  </a:moveTo>
                  <a:cubicBezTo>
                    <a:pt x="152" y="41"/>
                    <a:pt x="152" y="40"/>
                    <a:pt x="152" y="40"/>
                  </a:cubicBezTo>
                  <a:cubicBezTo>
                    <a:pt x="152" y="27"/>
                    <a:pt x="141" y="16"/>
                    <a:pt x="128" y="16"/>
                  </a:cubicBezTo>
                  <a:cubicBezTo>
                    <a:pt x="122" y="16"/>
                    <a:pt x="116" y="18"/>
                    <a:pt x="112" y="22"/>
                  </a:cubicBezTo>
                  <a:cubicBezTo>
                    <a:pt x="104" y="9"/>
                    <a:pt x="89" y="0"/>
                    <a:pt x="72" y="0"/>
                  </a:cubicBezTo>
                  <a:cubicBezTo>
                    <a:pt x="48" y="0"/>
                    <a:pt x="28" y="18"/>
                    <a:pt x="25" y="41"/>
                  </a:cubicBezTo>
                  <a:cubicBezTo>
                    <a:pt x="10" y="44"/>
                    <a:pt x="0" y="57"/>
                    <a:pt x="0" y="72"/>
                  </a:cubicBezTo>
                  <a:cubicBezTo>
                    <a:pt x="0" y="90"/>
                    <a:pt x="14" y="104"/>
                    <a:pt x="32" y="104"/>
                  </a:cubicBezTo>
                  <a:cubicBezTo>
                    <a:pt x="144" y="104"/>
                    <a:pt x="144" y="104"/>
                    <a:pt x="144" y="104"/>
                  </a:cubicBezTo>
                  <a:cubicBezTo>
                    <a:pt x="162" y="104"/>
                    <a:pt x="176" y="90"/>
                    <a:pt x="176" y="72"/>
                  </a:cubicBezTo>
                  <a:cubicBezTo>
                    <a:pt x="176" y="57"/>
                    <a:pt x="166" y="45"/>
                    <a:pt x="152" y="41"/>
                  </a:cubicBezTo>
                  <a:moveTo>
                    <a:pt x="144" y="96"/>
                  </a:moveTo>
                  <a:cubicBezTo>
                    <a:pt x="32" y="96"/>
                    <a:pt x="32" y="96"/>
                    <a:pt x="32" y="96"/>
                  </a:cubicBezTo>
                  <a:cubicBezTo>
                    <a:pt x="19" y="96"/>
                    <a:pt x="8" y="85"/>
                    <a:pt x="8" y="72"/>
                  </a:cubicBezTo>
                  <a:cubicBezTo>
                    <a:pt x="8" y="61"/>
                    <a:pt x="16" y="51"/>
                    <a:pt x="26" y="49"/>
                  </a:cubicBezTo>
                  <a:cubicBezTo>
                    <a:pt x="30" y="48"/>
                    <a:pt x="32" y="45"/>
                    <a:pt x="32" y="42"/>
                  </a:cubicBezTo>
                  <a:cubicBezTo>
                    <a:pt x="35" y="23"/>
                    <a:pt x="52" y="8"/>
                    <a:pt x="72" y="8"/>
                  </a:cubicBezTo>
                  <a:cubicBezTo>
                    <a:pt x="86" y="8"/>
                    <a:pt x="94" y="11"/>
                    <a:pt x="102" y="22"/>
                  </a:cubicBezTo>
                  <a:cubicBezTo>
                    <a:pt x="103" y="24"/>
                    <a:pt x="109" y="30"/>
                    <a:pt x="111" y="30"/>
                  </a:cubicBezTo>
                  <a:cubicBezTo>
                    <a:pt x="111" y="30"/>
                    <a:pt x="112" y="30"/>
                    <a:pt x="112" y="30"/>
                  </a:cubicBezTo>
                  <a:cubicBezTo>
                    <a:pt x="114" y="30"/>
                    <a:pt x="116" y="29"/>
                    <a:pt x="117" y="28"/>
                  </a:cubicBezTo>
                  <a:cubicBezTo>
                    <a:pt x="120" y="25"/>
                    <a:pt x="124" y="24"/>
                    <a:pt x="128" y="24"/>
                  </a:cubicBezTo>
                  <a:cubicBezTo>
                    <a:pt x="137" y="24"/>
                    <a:pt x="144" y="31"/>
                    <a:pt x="144" y="40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4" y="44"/>
                    <a:pt x="146" y="48"/>
                    <a:pt x="150" y="49"/>
                  </a:cubicBezTo>
                  <a:cubicBezTo>
                    <a:pt x="161" y="52"/>
                    <a:pt x="168" y="61"/>
                    <a:pt x="168" y="72"/>
                  </a:cubicBezTo>
                  <a:cubicBezTo>
                    <a:pt x="168" y="85"/>
                    <a:pt x="157" y="96"/>
                    <a:pt x="144" y="96"/>
                  </a:cubicBezTo>
                  <a:moveTo>
                    <a:pt x="136" y="128"/>
                  </a:moveTo>
                  <a:cubicBezTo>
                    <a:pt x="135" y="128"/>
                    <a:pt x="134" y="128"/>
                    <a:pt x="133" y="129"/>
                  </a:cubicBezTo>
                  <a:cubicBezTo>
                    <a:pt x="109" y="153"/>
                    <a:pt x="109" y="153"/>
                    <a:pt x="109" y="153"/>
                  </a:cubicBezTo>
                  <a:cubicBezTo>
                    <a:pt x="108" y="154"/>
                    <a:pt x="108" y="155"/>
                    <a:pt x="108" y="156"/>
                  </a:cubicBezTo>
                  <a:cubicBezTo>
                    <a:pt x="108" y="158"/>
                    <a:pt x="110" y="160"/>
                    <a:pt x="112" y="160"/>
                  </a:cubicBezTo>
                  <a:cubicBezTo>
                    <a:pt x="113" y="160"/>
                    <a:pt x="114" y="160"/>
                    <a:pt x="115" y="159"/>
                  </a:cubicBezTo>
                  <a:cubicBezTo>
                    <a:pt x="139" y="135"/>
                    <a:pt x="139" y="135"/>
                    <a:pt x="139" y="135"/>
                  </a:cubicBezTo>
                  <a:cubicBezTo>
                    <a:pt x="140" y="134"/>
                    <a:pt x="140" y="133"/>
                    <a:pt x="140" y="132"/>
                  </a:cubicBezTo>
                  <a:cubicBezTo>
                    <a:pt x="140" y="130"/>
                    <a:pt x="138" y="128"/>
                    <a:pt x="136" y="12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uk-UA" sz="1200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10248900" y="6295989"/>
              <a:ext cx="5219700" cy="1703300"/>
              <a:chOff x="10085270" y="6214398"/>
              <a:chExt cx="5219700" cy="1703300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10085270" y="6856157"/>
                <a:ext cx="5219700" cy="1061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r">
                  <a:buFont typeface="Arial" panose="020B0604020202020204" pitchFamily="34" charset="0"/>
                  <a:buChar char="•"/>
                </a:pPr>
                <a:r>
                  <a:rPr lang="ru-RU" sz="1333" dirty="0">
                    <a:solidFill>
                      <a:schemeClr val="tx2"/>
                    </a:solidFill>
                  </a:rPr>
                  <a:t>с учетом положений стандартов "</a:t>
                </a:r>
                <a:r>
                  <a:rPr lang="ru-RU" sz="1333" dirty="0" err="1">
                    <a:solidFill>
                      <a:schemeClr val="tx2"/>
                    </a:solidFill>
                  </a:rPr>
                  <a:t>Ворлдскиллс</a:t>
                </a:r>
                <a:r>
                  <a:rPr lang="ru-RU" sz="1333" dirty="0">
                    <a:solidFill>
                      <a:schemeClr val="tx2"/>
                    </a:solidFill>
                  </a:rPr>
                  <a:t>", </a:t>
                </a:r>
              </a:p>
              <a:p>
                <a:pPr marL="285750" indent="-285750" algn="r">
                  <a:buFont typeface="Arial" panose="020B0604020202020204" pitchFamily="34" charset="0"/>
                  <a:buChar char="•"/>
                </a:pPr>
                <a:r>
                  <a:rPr lang="ru-RU" sz="1333" dirty="0">
                    <a:solidFill>
                      <a:schemeClr val="tx2"/>
                    </a:solidFill>
                  </a:rPr>
                  <a:t> квалификационных требований, </a:t>
                </a:r>
                <a:endParaRPr lang="en-US" sz="1333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10504370" y="6214398"/>
                <a:ext cx="4800600" cy="692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sz="2400" dirty="0">
                    <a:latin typeface="+mj-lt"/>
                  </a:rPr>
                  <a:t>С учетом</a:t>
                </a:r>
                <a:endParaRPr lang="en-US" sz="2400" dirty="0">
                  <a:latin typeface="+mj-lt"/>
                </a:endParaRP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89D69-02D3-4465-A630-1A1DC82E0F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r>
              <a:rPr lang="en-US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17</a:t>
            </a:fld>
            <a:endParaRPr dirty="0"/>
          </a:p>
        </p:txBody>
      </p:sp>
      <p:sp>
        <p:nvSpPr>
          <p:cNvPr id="34" name="Freeform 54">
            <a:extLst>
              <a:ext uri="{FF2B5EF4-FFF2-40B4-BE49-F238E27FC236}">
                <a16:creationId xmlns:a16="http://schemas.microsoft.com/office/drawing/2014/main" id="{CA700C36-5ADC-47BC-B29B-E982F65A1CA3}"/>
              </a:ext>
            </a:extLst>
          </p:cNvPr>
          <p:cNvSpPr/>
          <p:nvPr/>
        </p:nvSpPr>
        <p:spPr>
          <a:xfrm rot="5400000">
            <a:off x="6176558" y="3683854"/>
            <a:ext cx="1133585" cy="1131876"/>
          </a:xfrm>
          <a:custGeom>
            <a:avLst/>
            <a:gdLst>
              <a:gd name="connsiteX0" fmla="*/ 0 w 1700377"/>
              <a:gd name="connsiteY0" fmla="*/ 0 h 1697813"/>
              <a:gd name="connsiteX1" fmla="*/ 64864 w 1700377"/>
              <a:gd name="connsiteY1" fmla="*/ 3275 h 1697813"/>
              <a:gd name="connsiteX2" fmla="*/ 1697238 w 1700377"/>
              <a:gd name="connsiteY2" fmla="*/ 1635649 h 1697813"/>
              <a:gd name="connsiteX3" fmla="*/ 1700377 w 1700377"/>
              <a:gd name="connsiteY3" fmla="*/ 1697813 h 1697813"/>
              <a:gd name="connsiteX4" fmla="*/ 0 w 1700377"/>
              <a:gd name="connsiteY4" fmla="*/ 1697813 h 169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377" h="1697813">
                <a:moveTo>
                  <a:pt x="0" y="0"/>
                </a:moveTo>
                <a:lnTo>
                  <a:pt x="64864" y="3275"/>
                </a:lnTo>
                <a:cubicBezTo>
                  <a:pt x="925569" y="90684"/>
                  <a:pt x="1609829" y="774945"/>
                  <a:pt x="1697238" y="1635649"/>
                </a:cubicBezTo>
                <a:lnTo>
                  <a:pt x="1700377" y="1697813"/>
                </a:lnTo>
                <a:lnTo>
                  <a:pt x="0" y="1697813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uk-UA" sz="1200"/>
          </a:p>
        </p:txBody>
      </p:sp>
    </p:spTree>
    <p:extLst>
      <p:ext uri="{BB962C8B-B14F-4D97-AF65-F5344CB8AC3E}">
        <p14:creationId xmlns:p14="http://schemas.microsoft.com/office/powerpoint/2010/main" val="386800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5ACFA-159C-4F80-B47C-A9E2C8C76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 err="1">
                <a:solidFill>
                  <a:srgbClr val="FFFFFF"/>
                </a:solidFill>
              </a:rPr>
              <a:t>Дипломныы</a:t>
            </a:r>
            <a:r>
              <a:rPr lang="ru-RU" sz="4000" dirty="0">
                <a:solidFill>
                  <a:srgbClr val="FFFFFF"/>
                </a:solidFill>
              </a:rPr>
              <a:t> проект (работа)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629FCB-2785-469F-BAB4-1A464C9E5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/>
              <a:t>10. Дипломный проект (работа) направлен на систематизацию и закрепление знаний выпускника по специальности, а также определение уровня готовности выпускника к самостоятельной профессиональной деятельности. Дипломный проект (работа) предполагает самостоятельную подготовку (написание) выпускником проекта (работы), демонстрирующего уровень знаний выпускника в рамках выбранной темы, а также сформированность его профессиональных умений и навыков.</a:t>
            </a:r>
          </a:p>
          <a:p>
            <a:pPr marL="0" indent="0">
              <a:buNone/>
            </a:pPr>
            <a:r>
              <a:rPr lang="ru-RU" sz="2000"/>
              <a:t>Дипломный проект (работа) выпускников, осваивающих образовательные программы в области искусств, может предполагать различные виды подготовки (в том числе исполнение сольной программы, исполнение концертной программы с участием в сольных и ансамблевых/ансамблевых и хоровых номерах, дирижирование и работа с хором в соответствии с требованиями, установленными ФГОС СПО).</a:t>
            </a:r>
          </a:p>
          <a:p>
            <a:pPr marL="0" indent="0">
              <a:buNone/>
            </a:pP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160142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5ACFA-159C-4F80-B47C-A9E2C8C76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Было (пр. 968)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629FCB-2785-469F-BAB4-1A464C9E577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4490" y="1504806"/>
            <a:ext cx="4959350" cy="435133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13. Темы выпускных квалификационных работ определяются образовательной организацией. Студенту предоставляется право выбора темы выпускной квалификационной работы, в том числе предложения своей тематики с необходимым обоснованием целесообразности ее разработки для практического применения. При этом тематика выпускной квалификационной работы должна соответствовать содержанию одного или нескольких профессиональных модулей, входящих в образовательную программу среднего профессионального образования.</a:t>
            </a:r>
          </a:p>
          <a:p>
            <a:pPr marL="0" indent="0">
              <a:buNone/>
            </a:pPr>
            <a:r>
              <a:rPr lang="ru-RU" dirty="0"/>
              <a:t>Для подготовки выпускной квалификационной работы студенту назначается руководитель и, при необходимости, консультанты.</a:t>
            </a:r>
          </a:p>
          <a:p>
            <a:pPr marL="0" indent="0">
              <a:buNone/>
            </a:pPr>
            <a:r>
              <a:rPr lang="ru-RU" dirty="0"/>
              <a:t>Закрепление за студентами тем выпускных квалификационных работ, назначение руководителей и консультантов осуществляется распорядительным актом образовательной организации.</a:t>
            </a:r>
          </a:p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4F381BD-3DFD-4BF4-AE40-1FE468A9B58B}"/>
              </a:ext>
            </a:extLst>
          </p:cNvPr>
          <p:cNvSpPr txBox="1">
            <a:spLocks/>
          </p:cNvSpPr>
          <p:nvPr/>
        </p:nvSpPr>
        <p:spPr>
          <a:xfrm>
            <a:off x="6698491" y="1580725"/>
            <a:ext cx="49599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Темы дипломных проектов (работ) определяются образовательной организацией. Выпускнику предоставляется право выбора темы дипломного проекта (работы), в том числе предложения своей тематики с необходимым обоснованием целесообразности ее разработки для практического применения. Тематика дипломного проекта (работы) должна соответствовать содержанию одного или нескольких профессиональных модулей, входящих в образовательную программу среднего профессионального образования.</a:t>
            </a:r>
          </a:p>
          <a:p>
            <a:r>
              <a:rPr lang="ru-RU" dirty="0"/>
              <a:t>Для подготовки дипломного проекта (работы) выпускнику назначается руководитель и при необходимости консультанты, оказывающие выпускнику методическую поддержку.</a:t>
            </a:r>
          </a:p>
          <a:p>
            <a:r>
              <a:rPr lang="ru-RU" dirty="0"/>
              <a:t>Закрепление за выпускниками тем дипломных проектов (работ), назначение руководителей и консультантов осуществляется распорядительным актом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68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2B54EE-196A-4C32-B9D3-86857734B1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477520"/>
            <a:ext cx="10515600" cy="562864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/>
              <a:t>В соответствии с частью 5 статьи 59 Федерального закона от 29 декабря 2012 г. N 273-ФЗ "Об образовании в Российской Федерации" (Собрание законодательства Российской Федерации, 2012, N 53, ст. 7598; 2019, N 30, 4134), пунктом 1 и подпунктом 4.2.25(1) пункта 4 Положения о Министерстве просвещения Российской Федерации, утвержденного постановлением Правительства Российской Федерации от 28 июля 2018 г. N 884 (Собрание законодательства Российской Федерации, 2018, N 32, ст. 5343; 2019, N 51, ст. 7631), приказываю: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1. Утвердить прилагаемый Порядок проведения государственной итоговой аттестации по образовательным программам среднего профессионального образования.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2. Признать утратившими силу:</a:t>
            </a:r>
          </a:p>
          <a:p>
            <a:pPr>
              <a:lnSpc>
                <a:spcPct val="120000"/>
              </a:lnSpc>
            </a:pPr>
            <a:r>
              <a:rPr lang="ru-RU" dirty="0"/>
              <a:t>приказ Министерства образования и науки Российской Федерации от 16 августа 2013 г. N 968 "Об утверждении Порядка проведения государственной итоговой аттестации по образовательным программам среднего профессионального образования" (зарегистрирован Министерством юстиции Российской Федерации 1 ноября 2013 г., регистрационный N 30306);</a:t>
            </a:r>
          </a:p>
          <a:p>
            <a:pPr>
              <a:lnSpc>
                <a:spcPct val="120000"/>
              </a:lnSpc>
            </a:pPr>
            <a:r>
              <a:rPr lang="ru-RU" sz="1300" dirty="0"/>
              <a:t>приказ Министерства образования и науки Российской Федерации от 31 января 2014 г. N 74 "О внесении изменений в Порядок проведения государственной итоговой аттестации по образовательным программам среднего профессионального образования, утвержденный приказом Министерства образования и науки Российской Федерации от 16 августа 2013 г. N 968" (зарегистрирован Министерством юстиции Российской Федерации 5 марта 2014 г., регистрационный N 31524);</a:t>
            </a:r>
          </a:p>
          <a:p>
            <a:pPr>
              <a:lnSpc>
                <a:spcPct val="120000"/>
              </a:lnSpc>
            </a:pPr>
            <a:r>
              <a:rPr lang="ru-RU" sz="1300" dirty="0"/>
              <a:t>приказ Министерства образования и науки Российской Федерации от 17 ноября 2017 г. N 1138 "О внесении изменений в Порядок проведения государственной итоговой аттестации по образовательным программам среднего профессионального образования, утвержденный приказом Министерства образования и науки Российской Федерации от 16 августа 2013 г. N 968" (зарегистрирован Министерством юстиции Российской Федерации 12 декабря 2017 г., регистрационный N 49221);</a:t>
            </a:r>
          </a:p>
          <a:p>
            <a:pPr>
              <a:lnSpc>
                <a:spcPct val="120000"/>
              </a:lnSpc>
            </a:pPr>
            <a:r>
              <a:rPr lang="ru-RU" sz="1300" dirty="0"/>
              <a:t>приказ Министерства просвещения Российской Федерации от 10 ноября 2020 г. N 630 "О внесении изменения в Порядок проведения государственной итоговой аттестации по образовательным программам среднего профессионального образования, утвержденный приказом Министерства образования и науки Российской Федерации от 16 августа 2013 г. N 968" (зарегистрирован Министерством юстиции Российской Федерации 1 декабря 2020 г., регистрационный N 61179).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3. Настоящий приказ вступает в силу с 1 сентября 2022 г. и действует до 1 сентября 2028 года.</a:t>
            </a:r>
          </a:p>
          <a:p>
            <a:pPr marL="0" indent="0">
              <a:lnSpc>
                <a:spcPct val="120000"/>
              </a:lnSpc>
              <a:buNone/>
            </a:pPr>
            <a:endParaRPr lang="ru-RU" dirty="0"/>
          </a:p>
          <a:p>
            <a:pPr marL="0" indent="0">
              <a:lnSpc>
                <a:spcPct val="120000"/>
              </a:lnSpc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70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5E341-FC19-4BD8-A4C9-0A051334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86855"/>
            <a:ext cx="3439488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3200" dirty="0">
                <a:solidFill>
                  <a:srgbClr val="FFFFFF"/>
                </a:solidFill>
              </a:rPr>
              <a:t>Государственный экзамен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534A5E-142E-451E-ABA8-F2E2B9134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ru-RU" sz="2000"/>
              <a:t>11. Государственный экзамен по отдельному профессиональному модулю (междисциплинарному курсу, дисциплине) или совокупности профессиональных модулей направлен на определение уровня освоения выпускником материала, предусмотренного учебным планом, и охватывает минимальное содержание данного профессионального модуля (междисциплинарного курса, дисциплины) или совокупности профессиональных модулей, установленное соответствующим ФГОС СПО.</a:t>
            </a:r>
          </a:p>
        </p:txBody>
      </p:sp>
    </p:spTree>
    <p:extLst>
      <p:ext uri="{BB962C8B-B14F-4D97-AF65-F5344CB8AC3E}">
        <p14:creationId xmlns:p14="http://schemas.microsoft.com/office/powerpoint/2010/main" val="3738697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5ACFA-159C-4F80-B47C-A9E2C8C76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Было (пр. 968)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629FCB-2785-469F-BAB4-1A464C9E577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5169" y="1380457"/>
            <a:ext cx="4960938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14. Государственный экзамен по отдельному профессиональному модулю (междисциплинарному курсу, дисциплине)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определяет уровень освоения студентом материала, предусмотренного учебным планом,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 и охватывает минимальное содержание данного профессионального модуля (междисциплинарного курса, дисциплины),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установленное соответствующим федеральным государственным образовательным стандартом среднего профессионального образования.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4F381BD-3DFD-4BF4-AE40-1FE468A9B58B}"/>
              </a:ext>
            </a:extLst>
          </p:cNvPr>
          <p:cNvSpPr txBox="1">
            <a:spLocks/>
          </p:cNvSpPr>
          <p:nvPr/>
        </p:nvSpPr>
        <p:spPr>
          <a:xfrm>
            <a:off x="6601692" y="1264515"/>
            <a:ext cx="4959927" cy="5032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11. Государственный экзамен по отдельному профессиональному модулю (междисциплинарному курсу, дисциплине) или совокупности профессиональных модулей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направлен на определение уровня освоения выпускником материала, предусмотренного учебным планом,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и охватывает минимальное содержание данного профессионального модуля (междисциплинарного курса, дисциплины) или совокупности профессиональных модулей,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установленное соответствующим ФГОС СПО.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3277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3729E-279F-4087-BB4B-D92AE5C73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III. </a:t>
            </a:r>
            <a:r>
              <a:rPr lang="ru-RU" sz="4000">
                <a:solidFill>
                  <a:srgbClr val="FFFFFF"/>
                </a:solidFill>
              </a:rPr>
              <a:t>Подготовка проведения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C3D71F-6FFC-4FA4-A2CA-1065EDEA2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400" dirty="0"/>
              <a:t>12. В целях определения соответствия результатов освоения выпускниками имеющих государственную аккредитацию образовательных программ среднего профессионального образования соответствующим требованиям ФГОС СПО ГИА проводится государственными экзаменационными комиссиями (далее - ГЭК), создаваемыми образовательной организацией по каждой укрупненной группе профессий, специальностей среднего профессионального образования либо по усмотрению образовательной организации по отдельным профессиям и специальностям среднего профессионального образования.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23863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62A3449-EB5F-4B8D-93CD-0FC8C4EE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Состав ГЭК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C3D71F-6FFC-4FA4-A2CA-1065EDEA2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600" dirty="0"/>
              <a:t>ГЭК формируется из числа</a:t>
            </a:r>
          </a:p>
          <a:p>
            <a:r>
              <a:rPr lang="ru-RU" sz="1600" dirty="0"/>
              <a:t> педагогических работников образовательных организаций, </a:t>
            </a:r>
          </a:p>
          <a:p>
            <a:r>
              <a:rPr lang="ru-RU" sz="1600" dirty="0"/>
              <a:t>лиц, приглашенных из сторонних организаций, в том числе:</a:t>
            </a:r>
          </a:p>
          <a:p>
            <a:pPr lvl="1"/>
            <a:r>
              <a:rPr lang="ru-RU" sz="1600" dirty="0"/>
              <a:t>педагогических работников;</a:t>
            </a:r>
          </a:p>
          <a:p>
            <a:pPr lvl="1"/>
            <a:r>
              <a:rPr lang="ru-RU" sz="1600" dirty="0"/>
              <a:t>представителей организаций-партнеров, направление деятельности которых соответствует области профессиональной деятельности, к которой готовятся выпускники;</a:t>
            </a:r>
          </a:p>
          <a:p>
            <a:pPr lvl="1"/>
            <a:r>
              <a:rPr lang="ru-RU" sz="1600" dirty="0"/>
              <a:t>членов аккредитационных комиссий, сформированных Министерством здравоохранения Российской Федерации (при проведении ГИА выпускников, осваивающих образовательные программы в области медицинского образования и фармацевтического образования) &lt;2&gt;;</a:t>
            </a:r>
          </a:p>
          <a:p>
            <a:pPr marL="457200" lvl="1" indent="0">
              <a:buNone/>
            </a:pPr>
            <a:r>
              <a:rPr lang="ru-RU" sz="1600" dirty="0">
                <a:solidFill>
                  <a:schemeClr val="bg1">
                    <a:lumMod val="65000"/>
                  </a:schemeClr>
                </a:solidFill>
              </a:rPr>
              <a:t>--------------------------------</a:t>
            </a:r>
          </a:p>
          <a:p>
            <a:pPr marL="457200" lvl="1" indent="0">
              <a:buNone/>
            </a:pPr>
            <a:r>
              <a:rPr lang="ru-RU" sz="1600" dirty="0">
                <a:solidFill>
                  <a:schemeClr val="bg1">
                    <a:lumMod val="65000"/>
                  </a:schemeClr>
                </a:solidFill>
              </a:rPr>
              <a:t>&lt;2&gt; Часть 3 статьи 69 Федерального закона от 21 ноября 2011 г. N 323-ФЗ "Об основах охраны здоровья граждан в Российской Федерации" (Собрание законодательства Российской Федерации, 2011, N 48, ст. 6724; 2021, N 27, ст. 5140).</a:t>
            </a:r>
          </a:p>
          <a:p>
            <a:pPr marL="457200" lvl="1" indent="0">
              <a:buNone/>
            </a:pPr>
            <a:endParaRPr lang="ru-RU" sz="1600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ru-RU" sz="1600" dirty="0"/>
              <a:t>экспертов Агентства (при проведении ГИА в форме демонстрационного экзамена).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9592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6D342-77A4-4D46-9D5B-FCC0D91E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C3D71F-6FFC-4FA4-A2CA-1065EDEA2E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64969" y="1645150"/>
            <a:ext cx="5257800" cy="435133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ГЭК формируется из числа</a:t>
            </a:r>
          </a:p>
          <a:p>
            <a:r>
              <a:rPr lang="ru-RU" dirty="0"/>
              <a:t> педагогических работников образовательных организаций, </a:t>
            </a:r>
          </a:p>
          <a:p>
            <a:r>
              <a:rPr lang="ru-RU" dirty="0"/>
              <a:t>лиц, приглашенных из сторонних организаций, в том числе:</a:t>
            </a:r>
          </a:p>
          <a:p>
            <a:pPr lvl="1"/>
            <a:r>
              <a:rPr lang="ru-RU" dirty="0"/>
              <a:t>педагогических работников;</a:t>
            </a:r>
          </a:p>
          <a:p>
            <a:pPr lvl="1"/>
            <a:r>
              <a:rPr lang="ru-RU" dirty="0"/>
              <a:t>представителей организаций-партнеров, направление деятельности которых соответствует области профессиональной деятельности, к которой готовятся выпускники;</a:t>
            </a:r>
          </a:p>
          <a:p>
            <a:pPr lvl="1"/>
            <a:r>
              <a:rPr lang="ru-RU" dirty="0"/>
              <a:t>членов аккредитационных комиссий, сформированных Министерством здравоохранения Российской Федерации (при проведении ГИА выпускников, осваивающих образовательные программы в области медицинского образования и фармацевтического образования) &lt;2&gt;;</a:t>
            </a:r>
          </a:p>
          <a:p>
            <a:pPr lvl="1"/>
            <a:r>
              <a:rPr lang="ru-RU" sz="1600" dirty="0">
                <a:solidFill>
                  <a:schemeClr val="bg1">
                    <a:lumMod val="65000"/>
                  </a:schemeClr>
                </a:solidFill>
              </a:rPr>
              <a:t>--------------------------------</a:t>
            </a:r>
          </a:p>
          <a:p>
            <a:pPr lvl="1"/>
            <a:r>
              <a:rPr lang="ru-RU" sz="1600" dirty="0">
                <a:solidFill>
                  <a:schemeClr val="bg1">
                    <a:lumMod val="65000"/>
                  </a:schemeClr>
                </a:solidFill>
              </a:rPr>
              <a:t>&lt;2&gt; Часть 3 статьи 69 Федерального закона от 21 ноября 2011 г. N 323-ФЗ "Об основах охраны здоровья граждан в Российской Федерации" (Собрание законодательства Российской Федерации, 2011, N 48, ст. 6724; 2021, N 27, ст. 5140).</a:t>
            </a:r>
          </a:p>
          <a:p>
            <a:pPr lvl="1"/>
            <a:endParaRPr lang="ru-RU" dirty="0"/>
          </a:p>
          <a:p>
            <a:pPr lvl="1"/>
            <a:r>
              <a:rPr lang="ru-RU" dirty="0"/>
              <a:t>экспертов Агентства (при проведении ГИА в форме демонстрационного экзамена).</a:t>
            </a:r>
          </a:p>
          <a:p>
            <a:endParaRPr lang="ru-RU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6171678E-AED0-4CC1-9414-4ED31FA1B685}"/>
              </a:ext>
            </a:extLst>
          </p:cNvPr>
          <p:cNvSpPr txBox="1">
            <a:spLocks/>
          </p:cNvSpPr>
          <p:nvPr/>
        </p:nvSpPr>
        <p:spPr>
          <a:xfrm>
            <a:off x="368421" y="1645150"/>
            <a:ext cx="5257800" cy="5032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Государственная экзаменационная комиссия формируется из </a:t>
            </a:r>
          </a:p>
          <a:p>
            <a:r>
              <a:rPr lang="ru-RU" dirty="0"/>
              <a:t>педагогических работников образовательной организации,</a:t>
            </a:r>
          </a:p>
          <a:p>
            <a:r>
              <a:rPr lang="ru-RU" dirty="0"/>
              <a:t> лиц, приглашенных из сторонних организаций, в том числе </a:t>
            </a:r>
          </a:p>
          <a:p>
            <a:pPr lvl="1"/>
            <a:r>
              <a:rPr lang="ru-RU" dirty="0"/>
              <a:t>педагогических работников, </a:t>
            </a:r>
          </a:p>
          <a:p>
            <a:pPr lvl="1"/>
            <a:r>
              <a:rPr lang="ru-RU" dirty="0"/>
              <a:t>представителей работодателей или их объединений, направление деятельности которых соответствует области профессиональной деятельности, к которой готовятся выпускники.</a:t>
            </a:r>
          </a:p>
          <a:p>
            <a:pPr lvl="1"/>
            <a:endParaRPr lang="ru-RU" dirty="0"/>
          </a:p>
          <a:p>
            <a:pPr lvl="1"/>
            <a:endParaRPr lang="ru-RU" dirty="0"/>
          </a:p>
          <a:p>
            <a:pPr lvl="1"/>
            <a:endParaRPr lang="ru-RU" dirty="0"/>
          </a:p>
          <a:p>
            <a:pPr lvl="1"/>
            <a:endParaRPr lang="ru-RU" dirty="0"/>
          </a:p>
          <a:p>
            <a:pPr lvl="1"/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В случае проведения демонстрационного экзамена в состав государственной экзаменационной комиссии входят также эксперты союза "Агентство развития профессиональных сообществ и рабочих кадров "Молодые профессионалы (</a:t>
            </a:r>
            <a:r>
              <a:rPr lang="ru-RU" dirty="0" err="1"/>
              <a:t>Ворлдскиллс</a:t>
            </a:r>
            <a:r>
              <a:rPr lang="ru-RU" dirty="0"/>
              <a:t> Россия)" (далее - союз).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12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2D9DB-95AE-434F-BB86-FE140B0EB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411D07-60B5-4832-909E-693038A526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034213" y="1825625"/>
            <a:ext cx="5157787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13. При проведении демонстрационного экзамена в составе ГЭК создается экспертная группа из числа экспертов Агентства (далее - экспертная группа).</a:t>
            </a:r>
          </a:p>
          <a:p>
            <a:endParaRPr lang="ru-RU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2A04C701-3AC9-4ABE-8BF2-1E4E93FD2083}"/>
              </a:ext>
            </a:extLst>
          </p:cNvPr>
          <p:cNvSpPr txBox="1">
            <a:spLocks/>
          </p:cNvSpPr>
          <p:nvPr/>
        </p:nvSpPr>
        <p:spPr>
          <a:xfrm>
            <a:off x="368785" y="1825625"/>
            <a:ext cx="51573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В случае проведения демонстрационного экзамена в состав государственной экзаменационной комиссии входят также эксперты союза "Агентство развития профессиональных сообществ и рабочих кадров "Молодые профессионалы (</a:t>
            </a:r>
            <a:r>
              <a:rPr lang="ru-RU" dirty="0" err="1"/>
              <a:t>Ворлдскиллс</a:t>
            </a:r>
            <a:r>
              <a:rPr lang="ru-RU" dirty="0"/>
              <a:t> Россия)" (далее - союз).</a:t>
            </a:r>
          </a:p>
        </p:txBody>
      </p:sp>
    </p:spTree>
    <p:extLst>
      <p:ext uri="{BB962C8B-B14F-4D97-AF65-F5344CB8AC3E}">
        <p14:creationId xmlns:p14="http://schemas.microsoft.com/office/powerpoint/2010/main" val="90465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C92FA-D90C-4C22-A341-4982A431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411D07-60B5-4832-909E-693038A526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2378" y="1825625"/>
            <a:ext cx="503555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14. Состав ГЭК утверждается распорядительным актом образовательной организации и действует в течение одного календарного года. В состав ГЭК входят </a:t>
            </a:r>
          </a:p>
          <a:p>
            <a:r>
              <a:rPr lang="ru-RU" sz="2000" dirty="0"/>
              <a:t>председатель ГЭК, </a:t>
            </a:r>
          </a:p>
          <a:p>
            <a:r>
              <a:rPr lang="ru-RU" sz="2000" dirty="0"/>
              <a:t>заместитель председателя ГЭК и </a:t>
            </a:r>
          </a:p>
          <a:p>
            <a:r>
              <a:rPr lang="ru-RU" sz="2000" dirty="0"/>
              <a:t>члены ГЭК.</a:t>
            </a:r>
          </a:p>
          <a:p>
            <a:endParaRPr lang="ru-RU" sz="20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F7A15C9B-7C77-46BF-9725-0222A4312170}"/>
              </a:ext>
            </a:extLst>
          </p:cNvPr>
          <p:cNvSpPr txBox="1">
            <a:spLocks/>
          </p:cNvSpPr>
          <p:nvPr/>
        </p:nvSpPr>
        <p:spPr>
          <a:xfrm>
            <a:off x="374072" y="1560930"/>
            <a:ext cx="50361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Состав государственной экзаменационной комиссии утверждается распорядительным актом образовательной организации.</a:t>
            </a:r>
          </a:p>
          <a:p>
            <a:pPr marL="0" indent="0">
              <a:buNone/>
            </a:pPr>
            <a:r>
              <a:rPr lang="ru-RU" dirty="0"/>
              <a:t>7. Государственную экзаменационную комиссию возглавляет председатель, который организует и контролирует деятельность государственной экзаменационной комиссии, обеспечивает единство требований, предъявляемых к выпускникам.</a:t>
            </a:r>
          </a:p>
          <a:p>
            <a:pPr marL="0" indent="0">
              <a:buNone/>
            </a:pPr>
            <a:r>
              <a:rPr lang="ru-RU" dirty="0"/>
              <a:t>8. Руководитель образовательной организации является заместителем председателя государственной экзаменационной комиссии….</a:t>
            </a:r>
          </a:p>
          <a:p>
            <a:pPr marL="0" indent="0">
              <a:buNone/>
            </a:pPr>
            <a:r>
              <a:rPr lang="ru-RU" dirty="0"/>
              <a:t>9. Государственная экзаменационная комиссия действует в течение одного календарного года.</a:t>
            </a:r>
          </a:p>
        </p:txBody>
      </p:sp>
    </p:spTree>
    <p:extLst>
      <p:ext uri="{BB962C8B-B14F-4D97-AF65-F5344CB8AC3E}">
        <p14:creationId xmlns:p14="http://schemas.microsoft.com/office/powerpoint/2010/main" val="407590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4391B-C4B3-4741-99A0-4EE2FF434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821" y="586855"/>
            <a:ext cx="3355267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Председатель ГЭК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6141C8-EB1F-44C0-A465-1652D9262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843" y="649480"/>
            <a:ext cx="7074568" cy="594382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u-RU" sz="1400" dirty="0"/>
              <a:t>15. ГЭК возглавляет председатель, который организует и контролирует деятельность ГЭК, обеспечивает единство требований, предъявляемых к выпускникам.</a:t>
            </a:r>
          </a:p>
          <a:p>
            <a:pPr marL="0" indent="0">
              <a:buNone/>
            </a:pPr>
            <a:r>
              <a:rPr lang="ru-RU" sz="1400" dirty="0"/>
              <a:t>Председатель ГЭК утверждается не позднее 20 декабря текущего года на следующий календарный год (с 1 января по 31 декабря) по представлению образовательной организации органом местного самоуправления муниципального района, муниципального округа, городского округа, органом исполнительной власти субъекта Российской Федерации, федеральным органом исполнительной власти, в ведении которого соответственно находится образовательная организация, а в случае, если функции и полномочия учредителя образовательной организации осуществляет Правительство Российской Федерации - по представлению указанной образовательной организации Министерством просвещения Российской Федерации.</a:t>
            </a:r>
          </a:p>
          <a:p>
            <a:pPr marL="0" indent="0">
              <a:buNone/>
            </a:pPr>
            <a:r>
              <a:rPr lang="ru-RU" sz="1400" dirty="0"/>
              <a:t>Председатель ГЭК частной образовательной организации утверждается по представлению частной образовательной организации органом исполнительной власти субъекта Российской Федерации, осуществляющим государственное управление в сфере образования, на территории которого находится частная образовательная организация.</a:t>
            </a:r>
          </a:p>
          <a:p>
            <a:pPr marL="0" indent="0">
              <a:buNone/>
            </a:pPr>
            <a:r>
              <a:rPr lang="ru-RU" sz="1400" dirty="0"/>
              <a:t>Председателем ГЭК образовательной организации утверждается лицо, не работающее в образовательной организации, из числа:</a:t>
            </a:r>
          </a:p>
          <a:p>
            <a:r>
              <a:rPr lang="ru-RU" sz="1400" dirty="0"/>
              <a:t>руководителей или заместителей руководителей организаций, осуществляющих образовательную деятельность, соответствующую области профессиональной деятельности, к которой готовятся выпускники;</a:t>
            </a:r>
          </a:p>
          <a:p>
            <a:r>
              <a:rPr lang="ru-RU" sz="1400" dirty="0"/>
              <a:t>представителей организаций-партнеров, включая экспертов Агентства, при условии, что направление деятельности данных представителей соответствует области профессиональной деятельности, к которой готовятся выпускники.</a:t>
            </a:r>
          </a:p>
          <a:p>
            <a:r>
              <a:rPr lang="ru-RU" sz="1400" dirty="0"/>
              <a:t>16. Руководитель образовательной организации является заместителем председателя ГЭК. В случае создания в образовательной организации нескольких ГЭК назначается несколько заместителей председателя ГЭК из числа заместителей руководителя образовательной организации или педагогических работников.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98847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E38E0-2327-4F2B-A559-E1F855967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6141C8-EB1F-44C0-A465-1652D926271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68716" y="1067300"/>
            <a:ext cx="5257800" cy="54292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15. ГЭК возглавляет председатель, который организует и контролирует деятельность ГЭК, обеспечивает единство требований, предъявляемых к выпускникам.</a:t>
            </a:r>
          </a:p>
          <a:p>
            <a:pPr marL="0" indent="0">
              <a:buNone/>
            </a:pPr>
            <a:r>
              <a:rPr lang="ru-RU" sz="1400" dirty="0"/>
              <a:t>Председатель ГЭК утверждается не позднее 20 декабря текущего года на следующий календарный год (с 1 января по 31 декабря) по представлению образовательной организации органом местного самоуправления муниципального района, муниципального округа, городского округа, органом исполнительной власти субъекта Российской Федерации, федеральным органом исполнительной власти, в ведении которого соответственно находится образовательная организация, а в случае, если функции и полномочия учредителя образовательной организации осуществляет Правительство Российской Федерации - по представлению указанной образовательной организации Министерством просвещения Российской Федерации.</a:t>
            </a:r>
          </a:p>
          <a:p>
            <a:pPr marL="0" indent="0">
              <a:buNone/>
            </a:pPr>
            <a:r>
              <a:rPr lang="ru-RU" sz="1400" dirty="0"/>
              <a:t>Председатель ГЭК частной образовательной организации утверждается по представлению частной образовательной организации органом исполнительной власти субъекта Российской Федерации, осуществляющим государственное управление в сфере образования, на территории которого находится частная образовательная организация.</a:t>
            </a:r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187C4CA-55CE-4379-92AE-C38EBB05F4CF}"/>
              </a:ext>
            </a:extLst>
          </p:cNvPr>
          <p:cNvSpPr txBox="1">
            <a:spLocks/>
          </p:cNvSpPr>
          <p:nvPr/>
        </p:nvSpPr>
        <p:spPr>
          <a:xfrm>
            <a:off x="473424" y="1067300"/>
            <a:ext cx="5257800" cy="5428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/>
              <a:t>7. Государственную экзаменационную комиссию возглавляет председатель, который организует и контролирует деятельность государственной экзаменационной комиссии, обеспечивает единство требований, предъявляемых к выпускникам.</a:t>
            </a:r>
          </a:p>
          <a:p>
            <a:pPr marL="0" indent="0">
              <a:buNone/>
            </a:pPr>
            <a:r>
              <a:rPr lang="ru-RU" sz="1400" dirty="0"/>
              <a:t>Председатель государственной экзаменационной комиссии утверждается не позднее 20 декабря текущего года на следующий календарный год (с 1 января по 31 декабря) по представлению образовательной организации органом местного самоуправления муниципального района и городского округа, органом исполнительной власти субъекта Российской Федерации, федеральным органом исполнительной власти, в ведении которого соответственно находится образовательная организация, а в случае, если функции и полномочия учредителя образовательной организации осуществляет Правительство Российской Федерации - по представлению указанной образовательной организации Министерством просвещения Российской Федерации. Председатель государственной экзаменационной комиссии частной образовательной организации утверждается по представлению частной образовательной организации органом исполнительной власти субъекта Российской Федерации, осуществляющим государственное управление в сфере образования, на территории которого находится частная образовательная организация.</a:t>
            </a: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968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002A0-0610-4E50-B2DE-82572C3CB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6141C8-EB1F-44C0-A465-1652D926271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76557" y="1252105"/>
            <a:ext cx="5257800" cy="54292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400" dirty="0"/>
              <a:t>Председателем ГЭК образовательной организации утверждается лицо, не работающее в образовательной организации, из числа:</a:t>
            </a:r>
          </a:p>
          <a:p>
            <a:r>
              <a:rPr lang="ru-RU" sz="1400" dirty="0"/>
              <a:t>руководителей или заместителей руководителей организаций, осуществляющих образовательную деятельность, соответствующую области профессиональной деятельности, к которой готовятся выпускники;</a:t>
            </a:r>
          </a:p>
          <a:p>
            <a:r>
              <a:rPr lang="ru-RU" sz="1400" dirty="0"/>
              <a:t>представителей организаций-партнеров, включая экспертов Агентства, при условии, что направление деятельности данных представителей соответствует области профессиональной деятельности, к которой готовятся выпускники.</a:t>
            </a:r>
          </a:p>
          <a:p>
            <a:pPr marL="0" indent="0">
              <a:buNone/>
            </a:pPr>
            <a:r>
              <a:rPr lang="ru-RU" sz="1400" dirty="0"/>
              <a:t>16. Руководитель образовательной организации является заместителем председателя ГЭК. В случае создания в образовательной организации нескольких ГЭК назначается несколько заместителей председателя ГЭК из числа заместителей руководителя образовательной организации или педагогических работников.</a:t>
            </a:r>
          </a:p>
          <a:p>
            <a:endParaRPr lang="ru-RU" sz="14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187C4CA-55CE-4379-92AE-C38EBB05F4CF}"/>
              </a:ext>
            </a:extLst>
          </p:cNvPr>
          <p:cNvSpPr txBox="1">
            <a:spLocks/>
          </p:cNvSpPr>
          <p:nvPr/>
        </p:nvSpPr>
        <p:spPr>
          <a:xfrm>
            <a:off x="557645" y="1253331"/>
            <a:ext cx="5257800" cy="5428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/>
              <a:t>Председателем государственной экзаменационной комиссии образовательной организации утверждается лицо, не работающее в образовательной организации, из числа:</a:t>
            </a:r>
          </a:p>
          <a:p>
            <a:r>
              <a:rPr lang="ru-RU" sz="1400" dirty="0"/>
              <a:t>руководителей или заместителей руководителей организаций, осуществляющих образовательную деятельность, соответствующую области профессиональной деятельности, к которой готовятся выпускники;</a:t>
            </a:r>
          </a:p>
          <a:p>
            <a:r>
              <a:rPr lang="ru-RU" sz="1400" dirty="0"/>
              <a:t>представителей работодателей или их объединений, направление деятельности которых соответствует области профессиональной деятельности, к которой готовятся выпускники.</a:t>
            </a:r>
          </a:p>
          <a:p>
            <a:pPr marL="0" indent="0">
              <a:buNone/>
            </a:pPr>
            <a:r>
              <a:rPr lang="ru-RU" sz="1400" dirty="0"/>
              <a:t>8. Руководитель образовательной организации является заместителем председателя государственной экзаменационной комиссии. В случае создания в образовательной организации нескольких государственных экзаменационных комиссий назначается несколько заместителей председателя государственной экзаменационной комиссии из числа заместителей руководителя образовательной организации или педагогических работников.</a:t>
            </a:r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8928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Text&#10;&#10;Description automatically generated">
            <a:extLst>
              <a:ext uri="{FF2B5EF4-FFF2-40B4-BE49-F238E27FC236}">
                <a16:creationId xmlns:a16="http://schemas.microsoft.com/office/drawing/2014/main" id="{B149CBC3-ED51-4A9A-BEFB-D141F504443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>
          <a:xfrm>
            <a:off x="-6349" y="8840"/>
            <a:ext cx="6096000" cy="6858000"/>
          </a:xfrm>
          <a:blipFill>
            <a:blip r:embed="rId3"/>
            <a:stretch>
              <a:fillRect/>
            </a:stretch>
          </a:blipFill>
        </p:spPr>
      </p:pic>
      <p:sp>
        <p:nvSpPr>
          <p:cNvPr id="25" name="Rectangle 24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sz="2400" b="1">
              <a:solidFill>
                <a:schemeClr val="bg1"/>
              </a:solidFill>
            </a:endParaRPr>
          </a:p>
        </p:txBody>
      </p:sp>
      <p:pic>
        <p:nvPicPr>
          <p:cNvPr id="30" name="Рисунок 2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76CBDB3-C7C8-47AD-B4D1-74B6F2BD119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37" y="-9197"/>
            <a:ext cx="6173988" cy="686684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 w="38100" cap="sq">
            <a:solidFill>
              <a:schemeClr val="bg1"/>
            </a:solidFill>
            <a:beve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5651501" y="1005137"/>
            <a:ext cx="5372099" cy="1402417"/>
            <a:chOff x="8477250" y="1507705"/>
            <a:chExt cx="8058149" cy="2103626"/>
          </a:xfrm>
        </p:grpSpPr>
        <p:sp>
          <p:nvSpPr>
            <p:cNvPr id="8" name="Oval 7"/>
            <p:cNvSpPr/>
            <p:nvPr/>
          </p:nvSpPr>
          <p:spPr>
            <a:xfrm>
              <a:off x="8477250" y="1543050"/>
              <a:ext cx="1371600" cy="1371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1867">
                <a:solidFill>
                  <a:schemeClr val="tx1"/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0477500" y="1507705"/>
              <a:ext cx="6057899" cy="2103626"/>
              <a:chOff x="10477500" y="1219884"/>
              <a:chExt cx="6057899" cy="2103626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10477500" y="1219884"/>
                <a:ext cx="6057899" cy="692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chemeClr val="bg1"/>
                    </a:solidFill>
                    <a:latin typeface="+mj-lt"/>
                  </a:rPr>
                  <a:t>Новый Порядок ГИА</a:t>
                </a:r>
                <a:endParaRPr lang="uk-UA" sz="1333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533017" y="1954289"/>
                <a:ext cx="6002382" cy="1369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333" dirty="0">
                    <a:solidFill>
                      <a:schemeClr val="bg1"/>
                    </a:solidFill>
                  </a:rPr>
                  <a:t>1. Утвердить прилагаемый Порядок проведения государственной итоговой аттестации по образовательным программам среднего профессионального образования.</a:t>
                </a: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5626101" y="2948237"/>
            <a:ext cx="5397499" cy="1197297"/>
            <a:chOff x="8439150" y="4422355"/>
            <a:chExt cx="8096249" cy="1795946"/>
          </a:xfrm>
        </p:grpSpPr>
        <p:sp>
          <p:nvSpPr>
            <p:cNvPr id="9" name="Oval 8"/>
            <p:cNvSpPr/>
            <p:nvPr/>
          </p:nvSpPr>
          <p:spPr>
            <a:xfrm>
              <a:off x="8439150" y="4457700"/>
              <a:ext cx="1371600" cy="1371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1867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0477500" y="4422355"/>
              <a:ext cx="6057899" cy="1795946"/>
              <a:chOff x="10477500" y="1219884"/>
              <a:chExt cx="6057899" cy="1795946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0477500" y="1219884"/>
                <a:ext cx="6057899" cy="692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chemeClr val="bg1"/>
                    </a:solidFill>
                    <a:latin typeface="+mj-lt"/>
                  </a:rPr>
                  <a:t>Отмена действия 968 </a:t>
                </a:r>
                <a:r>
                  <a:rPr lang="ru-RU" sz="2400" dirty="0" err="1">
                    <a:solidFill>
                      <a:schemeClr val="bg1"/>
                    </a:solidFill>
                    <a:latin typeface="+mj-lt"/>
                  </a:rPr>
                  <a:t>пр</a:t>
                </a:r>
                <a:endParaRPr lang="uk-UA" sz="1333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0533017" y="1954289"/>
                <a:ext cx="6002382" cy="1061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333" dirty="0">
                    <a:solidFill>
                      <a:schemeClr val="bg1"/>
                    </a:solidFill>
                  </a:rPr>
                  <a:t>Признать утратившими силу:</a:t>
                </a:r>
              </a:p>
              <a:p>
                <a:r>
                  <a:rPr lang="ru-RU" sz="1333" dirty="0">
                    <a:solidFill>
                      <a:schemeClr val="bg1"/>
                    </a:solidFill>
                  </a:rPr>
                  <a:t>приказ Министерства образования и науки Российской Федерации от 16 августа 2013 г. N 968 …</a:t>
                </a:r>
                <a:endParaRPr lang="uk-UA" sz="1333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5626101" y="4893176"/>
            <a:ext cx="5397499" cy="992175"/>
            <a:chOff x="8439150" y="7339761"/>
            <a:chExt cx="8096249" cy="1488262"/>
          </a:xfrm>
        </p:grpSpPr>
        <p:sp>
          <p:nvSpPr>
            <p:cNvPr id="10" name="Oval 9"/>
            <p:cNvSpPr/>
            <p:nvPr/>
          </p:nvSpPr>
          <p:spPr>
            <a:xfrm>
              <a:off x="8439150" y="7372350"/>
              <a:ext cx="1371600" cy="1371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uk-UA" sz="1867">
                <a:solidFill>
                  <a:schemeClr val="tx1"/>
                </a:solidFill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0477500" y="7339761"/>
              <a:ext cx="6057899" cy="1488262"/>
              <a:chOff x="10477500" y="1219884"/>
              <a:chExt cx="6057899" cy="1488262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477500" y="1219884"/>
                <a:ext cx="6057899" cy="692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chemeClr val="bg1"/>
                    </a:solidFill>
                    <a:latin typeface="+mj-lt"/>
                  </a:rPr>
                  <a:t>Срок действия</a:t>
                </a:r>
                <a:endParaRPr lang="uk-UA" sz="1333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0533017" y="1954287"/>
                <a:ext cx="6002382" cy="753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333" dirty="0">
                    <a:solidFill>
                      <a:schemeClr val="bg1"/>
                    </a:solidFill>
                  </a:rPr>
                  <a:t>Настоящий приказ вступает в силу с 1 сентября 2022 г. и действует до 1 сентября 2028 года.</a:t>
                </a:r>
              </a:p>
            </p:txBody>
          </p:sp>
        </p:grpSp>
      </p:grpSp>
      <p:pic>
        <p:nvPicPr>
          <p:cNvPr id="6" name="Рисунок 5" descr="Перекидной календарь со сплошной заливкой">
            <a:extLst>
              <a:ext uri="{FF2B5EF4-FFF2-40B4-BE49-F238E27FC236}">
                <a16:creationId xmlns:a16="http://schemas.microsoft.com/office/drawing/2014/main" id="{5BFE7038-1AD5-4C4D-8FF7-3CEB7913815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705993" y="5014524"/>
            <a:ext cx="736507" cy="736507"/>
          </a:xfrm>
          <a:prstGeom prst="rect">
            <a:avLst/>
          </a:prstGeom>
        </p:spPr>
      </p:pic>
      <p:pic>
        <p:nvPicPr>
          <p:cNvPr id="12" name="Рисунок 11" descr="Значок &quot;Крестик&quot; со сплошной заливкой">
            <a:extLst>
              <a:ext uri="{FF2B5EF4-FFF2-40B4-BE49-F238E27FC236}">
                <a16:creationId xmlns:a16="http://schemas.microsoft.com/office/drawing/2014/main" id="{5809D5A2-481F-4518-A03E-08D07A86D6B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19136" y="2971800"/>
            <a:ext cx="914400" cy="914400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0CA3BB50-6942-4C83-AC09-7B5A6E1EC7D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55734" y="10367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6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push dir="u"/>
      </p:transition>
    </mc:Choice>
    <mc:Fallback xmlns="">
      <p:transition spd="slow">
        <p:push dir="u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100A2-4FDA-48D5-9F7E-7949FCB8C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Экспертная группа ДЭ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9B6AAB-B536-4643-A0E8-22B801FCF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 dirty="0"/>
              <a:t>17. Экспертная группа создается по каждой профессии, специальности среднего профессионального образования или виду деятельности, по которому проводится демонстрационный экзамен.</a:t>
            </a:r>
          </a:p>
          <a:p>
            <a:pPr marL="0" indent="0">
              <a:buNone/>
            </a:pPr>
            <a:r>
              <a:rPr lang="ru-RU" sz="2000" dirty="0"/>
              <a:t>Экспертную группу возглавляет главный эксперт, назначаемый из числа экспертов Агентства, включенных в состав ГЭК.</a:t>
            </a:r>
          </a:p>
          <a:p>
            <a:pPr marL="0" indent="0">
              <a:buNone/>
            </a:pPr>
            <a:r>
              <a:rPr lang="ru-RU" sz="2000" dirty="0"/>
              <a:t>Главный эксперт организует и контролирует деятельность возглавляемой экспертной группы, обеспечивает соблюдение всех требований к проведению демонстрационного экзамена и не участвует в оценивании результатов ГИА.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9365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1B8AC-8BB9-4F1E-BD12-DDCE84996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Допуск </a:t>
            </a:r>
            <a:br>
              <a:rPr lang="ru-RU" sz="4000" dirty="0">
                <a:solidFill>
                  <a:srgbClr val="FFFFFF"/>
                </a:solidFill>
              </a:rPr>
            </a:br>
            <a:r>
              <a:rPr lang="ru-RU" sz="4000" dirty="0">
                <a:solidFill>
                  <a:srgbClr val="FFFFFF"/>
                </a:solidFill>
              </a:rPr>
              <a:t>к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D12353-10DE-4B55-8E5C-418EB4A43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r>
              <a:rPr lang="ru-RU" sz="1700" dirty="0"/>
              <a:t>18. К ГИА допускаются выпускники, не имеющие академической задолженности и в полном объеме выполнившие учебный план или индивидуальный учебный план &lt;3&gt;.</a:t>
            </a:r>
          </a:p>
          <a:p>
            <a:pPr marL="0" indent="0">
              <a:buNone/>
            </a:pPr>
            <a:r>
              <a:rPr lang="ru-RU" sz="1700" dirty="0">
                <a:solidFill>
                  <a:schemeClr val="bg1">
                    <a:lumMod val="65000"/>
                  </a:schemeClr>
                </a:solidFill>
              </a:rPr>
              <a:t>--------------------------------</a:t>
            </a:r>
          </a:p>
          <a:p>
            <a:pPr marL="0" indent="0">
              <a:buNone/>
            </a:pPr>
            <a:r>
              <a:rPr lang="ru-RU" sz="1700" dirty="0">
                <a:solidFill>
                  <a:schemeClr val="bg1">
                    <a:lumMod val="65000"/>
                  </a:schemeClr>
                </a:solidFill>
              </a:rPr>
              <a:t>&lt;3&gt; Часть 6 статьи 59 Федерального закона от 29 декабря 2012 г. N 273-ФЗ "Об образовании в Российской Федерации" (Собрание законодательства Российской Федерации, 2012, N 53, ст. 7598).</a:t>
            </a:r>
          </a:p>
          <a:p>
            <a:endParaRPr lang="ru-RU" sz="1700" dirty="0">
              <a:solidFill>
                <a:schemeClr val="bg1">
                  <a:lumMod val="65000"/>
                </a:schemeClr>
              </a:solidFill>
            </a:endParaRPr>
          </a:p>
          <a:p>
            <a:endParaRPr lang="ru-RU" sz="1700" dirty="0"/>
          </a:p>
        </p:txBody>
      </p:sp>
      <p:pic>
        <p:nvPicPr>
          <p:cNvPr id="5" name="Picture 4" descr="Back-снимок строки градуатес">
            <a:extLst>
              <a:ext uri="{FF2B5EF4-FFF2-40B4-BE49-F238E27FC236}">
                <a16:creationId xmlns:a16="http://schemas.microsoft.com/office/drawing/2014/main" id="{A0E95AF7-FBD9-43C1-A31F-E7AFEDA736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35" r="34629" b="-1"/>
          <a:stretch/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956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A1B56411-825D-4AEF-A278-9354601C29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66675" cy="282742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DF9CBC0-D7D3-46EC-A116-F06D9A97FD2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58979" y="2069431"/>
            <a:ext cx="9131967" cy="4621881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19. Демонстрационный экзамен проводится с использованием единых оценочных материалов, включающих в себя конкретные </a:t>
            </a:r>
          </a:p>
          <a:p>
            <a:r>
              <a:rPr lang="ru-RU" dirty="0"/>
              <a:t>комплекты оценочной документации, </a:t>
            </a:r>
          </a:p>
          <a:p>
            <a:r>
              <a:rPr lang="ru-RU" dirty="0"/>
              <a:t>варианты заданий и </a:t>
            </a:r>
          </a:p>
          <a:p>
            <a:r>
              <a:rPr lang="ru-RU" dirty="0"/>
              <a:t>критерии оценивания, </a:t>
            </a:r>
          </a:p>
          <a:p>
            <a:pPr marL="0" indent="0">
              <a:buNone/>
            </a:pPr>
            <a:r>
              <a:rPr lang="ru-RU" dirty="0"/>
              <a:t>разрабатываемые Агентством, осуществляющим организационно-техническое и информационное обеспечение прохождения выпускниками ГИА в форме демонстрационного экзамена, по профессии, специальности среднего профессионального образования, отдельному виду деятельности.</a:t>
            </a:r>
          </a:p>
          <a:p>
            <a:pPr marL="0" indent="0">
              <a:buNone/>
            </a:pPr>
            <a:r>
              <a:rPr lang="ru-RU" dirty="0"/>
              <a:t>20. Комплект оценочной документации включает комплекс требований для проведения демонстрационного экзамена, перечень оборудования и оснащения, расходных материалов, средств обучения и воспитания, план застройки площадки демонстрационного экзамена, требования к составу экспертных групп, инструкции по технике безопасности, а также образцы заданий.</a:t>
            </a:r>
          </a:p>
          <a:p>
            <a:pPr marL="0" indent="0">
              <a:buNone/>
            </a:pPr>
            <a:r>
              <a:rPr lang="ru-RU" dirty="0"/>
              <a:t>Задание демонстрационного экзамена включает комплексную практическую задачу, моделирующую профессиональную деятельность и выполняемую в режиме реального времени.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57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A1B56411-825D-4AEF-A278-9354601C29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66675" cy="282742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DF9CBC0-D7D3-46EC-A116-F06D9A97FD2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06316" y="2983832"/>
            <a:ext cx="9131967" cy="28274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21. Комплекты оценочной документации для проведения демонстрационного экзамена профильного уровня разрабатываются Агентством с участием организаций-партнеров, отраслевых и профессиональных сообществ.</a:t>
            </a:r>
          </a:p>
          <a:p>
            <a:pPr marL="0" indent="0">
              <a:buNone/>
            </a:pPr>
            <a:r>
              <a:rPr lang="ru-RU" sz="1800" b="1" dirty="0"/>
              <a:t>Министерство просвещения Российской Федерации </a:t>
            </a:r>
            <a:r>
              <a:rPr lang="ru-RU" sz="1800" dirty="0"/>
              <a:t>обеспечивает размещение разработанных комплектов оценочной документации на официальном сайте Агентства в информационно-телекоммуникационной сети "Интернет" (далее - сеть "Интернет</a:t>
            </a:r>
            <a:r>
              <a:rPr lang="ru-RU" sz="1800" b="1" dirty="0"/>
              <a:t>") не позднее 1 октября года</a:t>
            </a:r>
            <a:r>
              <a:rPr lang="ru-RU" sz="1800" dirty="0"/>
              <a:t>, предшествующего проведению ГИА.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6824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5E259-4C97-4359-B1CA-3EC573219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Программа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F10BA4-BD93-4809-8519-3D2F4D8B5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/>
              <a:t>22. </a:t>
            </a:r>
            <a:endParaRPr lang="en-US" sz="2000"/>
          </a:p>
          <a:p>
            <a:r>
              <a:rPr lang="ru-RU" sz="2000"/>
              <a:t>Требования к дипломным проектам (работам), </a:t>
            </a:r>
            <a:endParaRPr lang="en-US" sz="2000"/>
          </a:p>
          <a:p>
            <a:r>
              <a:rPr lang="ru-RU" sz="2000"/>
              <a:t>методика их оценивания,</a:t>
            </a:r>
            <a:endParaRPr lang="en-US" sz="2000"/>
          </a:p>
          <a:p>
            <a:r>
              <a:rPr lang="ru-RU" sz="2000"/>
              <a:t> задания и критерии оценивания государственных экзаменов, </a:t>
            </a:r>
            <a:endParaRPr lang="en-US" sz="2000"/>
          </a:p>
          <a:p>
            <a:r>
              <a:rPr lang="ru-RU" sz="2000"/>
              <a:t>а также уровни демонстрационного экзамена, </a:t>
            </a:r>
            <a:endParaRPr lang="en-US" sz="2000"/>
          </a:p>
          <a:p>
            <a:r>
              <a:rPr lang="ru-RU" sz="2000"/>
              <a:t>конкретные комплекты оценочной документации, выбранные образовательной организацией, исходя из содержания реализуемой образовательной программы, из размещенных на официальном сайте Агентства в сети "Интернет" единых оценочных материалов, </a:t>
            </a:r>
            <a:endParaRPr lang="en-US" sz="2000"/>
          </a:p>
          <a:p>
            <a:pPr marL="0" indent="0">
              <a:buNone/>
            </a:pPr>
            <a:r>
              <a:rPr lang="ru-RU" sz="2000"/>
              <a:t>включаются </a:t>
            </a:r>
            <a:r>
              <a:rPr lang="ru-RU" sz="2000" b="1"/>
              <a:t>в программу ГИА.</a:t>
            </a:r>
          </a:p>
        </p:txBody>
      </p:sp>
    </p:spTree>
    <p:extLst>
      <p:ext uri="{BB962C8B-B14F-4D97-AF65-F5344CB8AC3E}">
        <p14:creationId xmlns:p14="http://schemas.microsoft.com/office/powerpoint/2010/main" val="1173548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923330"/>
          </a:xfrm>
        </p:spPr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Программа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ГИА</a:t>
            </a:r>
            <a:endParaRPr lang="uk-UA" dirty="0"/>
          </a:p>
        </p:txBody>
      </p:sp>
      <p:grpSp>
        <p:nvGrpSpPr>
          <p:cNvPr id="5" name="Group 4"/>
          <p:cNvGrpSpPr/>
          <p:nvPr/>
        </p:nvGrpSpPr>
        <p:grpSpPr>
          <a:xfrm>
            <a:off x="8304847" y="1859340"/>
            <a:ext cx="3527477" cy="1569660"/>
            <a:chOff x="12457266" y="2789010"/>
            <a:chExt cx="5375643" cy="2354489"/>
          </a:xfrm>
        </p:grpSpPr>
        <p:sp>
          <p:nvSpPr>
            <p:cNvPr id="6" name="Oval 5"/>
            <p:cNvSpPr/>
            <p:nvPr/>
          </p:nvSpPr>
          <p:spPr>
            <a:xfrm>
              <a:off x="12457266" y="3114699"/>
              <a:ext cx="467481" cy="4674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339834" y="2789010"/>
              <a:ext cx="4493075" cy="2354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+mj-lt"/>
                </a:rPr>
                <a:t>комплекты оценочной документации </a:t>
              </a:r>
              <a:br>
                <a:rPr lang="ru-RU" sz="2400" dirty="0">
                  <a:latin typeface="+mj-lt"/>
                </a:rPr>
              </a:br>
              <a:r>
                <a:rPr lang="ru-RU" sz="2400" dirty="0">
                  <a:latin typeface="+mj-lt"/>
                </a:rPr>
                <a:t>(</a:t>
              </a:r>
              <a:r>
                <a:rPr lang="ru-RU" sz="2400" dirty="0" err="1">
                  <a:latin typeface="+mj-lt"/>
                </a:rPr>
                <a:t>КОДы</a:t>
              </a:r>
              <a:r>
                <a:rPr lang="ru-RU" sz="2400" dirty="0">
                  <a:latin typeface="+mj-lt"/>
                </a:rPr>
                <a:t> ДЭ)</a:t>
              </a:r>
              <a:endParaRPr lang="uk-UA" sz="2400" dirty="0">
                <a:latin typeface="+mj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7991" y="1825920"/>
            <a:ext cx="3266969" cy="1200329"/>
            <a:chOff x="776986" y="2738880"/>
            <a:chExt cx="4900454" cy="1800493"/>
          </a:xfrm>
        </p:grpSpPr>
        <p:sp>
          <p:nvSpPr>
            <p:cNvPr id="10" name="TextBox 9"/>
            <p:cNvSpPr txBox="1"/>
            <p:nvPr/>
          </p:nvSpPr>
          <p:spPr>
            <a:xfrm>
              <a:off x="776986" y="2738880"/>
              <a:ext cx="4228688" cy="1800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400" dirty="0">
                  <a:latin typeface="+mj-lt"/>
                </a:rPr>
                <a:t>Требования </a:t>
              </a:r>
              <a:br>
                <a:rPr lang="ru-RU" sz="2400" dirty="0">
                  <a:latin typeface="+mj-lt"/>
                </a:rPr>
              </a:br>
              <a:r>
                <a:rPr lang="ru-RU" sz="2400" dirty="0">
                  <a:latin typeface="+mj-lt"/>
                </a:rPr>
                <a:t>к дипломным проектам (работам)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209959" y="3114699"/>
              <a:ext cx="467481" cy="4674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836124" y="3547894"/>
            <a:ext cx="2704877" cy="461665"/>
            <a:chOff x="11754185" y="5321845"/>
            <a:chExt cx="4057316" cy="692498"/>
          </a:xfrm>
        </p:grpSpPr>
        <p:sp>
          <p:nvSpPr>
            <p:cNvPr id="14" name="Oval 13"/>
            <p:cNvSpPr/>
            <p:nvPr/>
          </p:nvSpPr>
          <p:spPr>
            <a:xfrm>
              <a:off x="11754185" y="5422525"/>
              <a:ext cx="467481" cy="4674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573001" y="5321845"/>
              <a:ext cx="3238500" cy="692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+mj-lt"/>
                </a:rPr>
                <a:t>Уровни ДЭ</a:t>
              </a:r>
              <a:endParaRPr lang="uk-UA" sz="2400" dirty="0">
                <a:latin typeface="+mj-lt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545287" y="3547898"/>
            <a:ext cx="2704820" cy="830997"/>
            <a:chOff x="2317930" y="5321845"/>
            <a:chExt cx="4057230" cy="1246495"/>
          </a:xfrm>
        </p:grpSpPr>
        <p:sp>
          <p:nvSpPr>
            <p:cNvPr id="18" name="TextBox 17"/>
            <p:cNvSpPr txBox="1"/>
            <p:nvPr/>
          </p:nvSpPr>
          <p:spPr>
            <a:xfrm>
              <a:off x="2317930" y="5321845"/>
              <a:ext cx="3238500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400" dirty="0">
                  <a:latin typeface="+mj-lt"/>
                </a:rPr>
                <a:t>Методика оценивания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907679" y="5422525"/>
              <a:ext cx="467481" cy="4674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16499" y="4287915"/>
            <a:ext cx="2159000" cy="1616384"/>
            <a:chOff x="7524749" y="6431871"/>
            <a:chExt cx="3238500" cy="2424575"/>
          </a:xfrm>
        </p:grpSpPr>
        <p:sp>
          <p:nvSpPr>
            <p:cNvPr id="22" name="Oval 21"/>
            <p:cNvSpPr/>
            <p:nvPr/>
          </p:nvSpPr>
          <p:spPr>
            <a:xfrm>
              <a:off x="8910258" y="6431871"/>
              <a:ext cx="467481" cy="4674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524749" y="7055953"/>
              <a:ext cx="3238500" cy="1800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>
                  <a:latin typeface="+mj-lt"/>
                </a:rPr>
                <a:t>задания и критерии оценивания ГЭ</a:t>
              </a:r>
              <a:endParaRPr lang="uk-UA" sz="2400" dirty="0">
                <a:latin typeface="+mj-lt"/>
              </a:endParaRPr>
            </a:p>
          </p:txBody>
        </p:sp>
      </p:grp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01593CFB-10FA-4A9F-B0B7-82856B659C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r>
              <a:rPr lang="en-US"/>
              <a:t>page</a:t>
            </a:r>
          </a:p>
          <a:p>
            <a:pPr algn="l"/>
            <a:fld id="{37D409AB-2201-4E18-8A34-C31753AD9B06}" type="slidenum">
              <a:rPr smtClean="0"/>
              <a:pPr algn="l"/>
              <a:t>35</a:t>
            </a:fld>
            <a:endParaRPr dirty="0"/>
          </a:p>
        </p:txBody>
      </p:sp>
      <p:pic>
        <p:nvPicPr>
          <p:cNvPr id="26" name="Рисунок 25" descr="Закрытая книга со сплошной заливкой">
            <a:extLst>
              <a:ext uri="{FF2B5EF4-FFF2-40B4-BE49-F238E27FC236}">
                <a16:creationId xmlns:a16="http://schemas.microsoft.com/office/drawing/2014/main" id="{C56E46D0-1FBE-498B-BCA8-5792AFF08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16499" y="1688794"/>
            <a:ext cx="2237874" cy="223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8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BDEE3F-D84C-4CFD-94ED-B06CD6A6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1619" y="1661446"/>
            <a:ext cx="5315189" cy="3535083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buNone/>
            </a:pPr>
            <a:r>
              <a:rPr lang="ru-RU" sz="2400" dirty="0"/>
              <a:t>23. ГИА выпускников не может быть заменена на оценку уровня их подготовки на основе текущего контроля успеваемости и результатов промежуточной аттестации, за исключением случая, предусмотренного пунктом 58 Порядка.</a:t>
            </a:r>
          </a:p>
          <a:p>
            <a:pPr marL="0" indent="0">
              <a:buNone/>
            </a:pPr>
            <a:r>
              <a:rPr lang="ru-RU" sz="2400" dirty="0"/>
              <a:t>24. Программа ГИА утверждается образовательной организацией после обсуждения на заседании педагогического (ученого) совета с участием председателей ГЭК, после чего доводится до сведения выпускников не позднее, чем за шесть месяцев до начала ГИА.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BD7CE-A02D-4C8F-AB6D-AE035E151EEC}"/>
              </a:ext>
            </a:extLst>
          </p:cNvPr>
          <p:cNvSpPr txBox="1"/>
          <p:nvPr/>
        </p:nvSpPr>
        <p:spPr>
          <a:xfrm>
            <a:off x="6697808" y="2099826"/>
            <a:ext cx="3733572" cy="1815882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58. По решению ГЭК результаты демонстрационного экзамена, проведенного при участии Агентства, в рамках промежуточной аттестации по итогам освоения профессионального модуля по заявлению выпускника могут быть учтены при выставлении оценки по итогам ГИА в форме демонстрационного экзамена.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4F05F9E-2229-4566-8433-516AA9EA0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9142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FD421-1C1C-47EE-8A86-D5F5BDF0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IV. </a:t>
            </a:r>
            <a:r>
              <a:rPr lang="ru-RU" sz="4000">
                <a:solidFill>
                  <a:srgbClr val="FFFFFF"/>
                </a:solidFill>
              </a:rPr>
              <a:t>Проведение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8CB05C-E5C0-4C37-832C-BA5F6FAD4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 dirty="0"/>
              <a:t>25. Демонстрационный экзамен проводится с использованием комплектов оценочной документации, включенных образовательными организациями в Программу ГИА.</a:t>
            </a:r>
          </a:p>
          <a:p>
            <a:pPr marL="0" indent="0">
              <a:buNone/>
            </a:pPr>
            <a:r>
              <a:rPr lang="ru-RU" sz="2000" dirty="0"/>
              <a:t>26. Задания демонстрационного экзамена доводятся до главного эксперта в день, предшествующий дню начала демонстрационного экзамена.</a:t>
            </a:r>
          </a:p>
          <a:p>
            <a:pPr marL="0" indent="0">
              <a:buNone/>
            </a:pPr>
            <a:r>
              <a:rPr lang="ru-RU" sz="2000" dirty="0"/>
              <a:t>Образовательная организация обеспечивает необходимые технические условия для обеспечения заданиями во время демонстрационного экзамена выпускников, членов ГЭК, членов экспертной группы.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60880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8A0DC-21E0-4435-A320-92EECCBB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Центр проведения ДЭ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8FD302-F2FE-4C8F-BDC2-1B3366CB5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/>
              <a:t>27. Демонстрационный экзамен проводится в центре проведения демонстрационного экзамена (далее - центр проведения экзамена), представляющем собой площадку, оборудованную и оснащенную в соответствии с комплектом оценочной документации.</a:t>
            </a:r>
          </a:p>
          <a:p>
            <a:pPr marL="0" indent="0">
              <a:buNone/>
            </a:pPr>
            <a:r>
              <a:rPr lang="ru-RU" sz="2000"/>
              <a:t>Центр проведения экзамена может располагаться на территории образовательной организации, а при сетевой форме реализации образовательных программ - также на территории иной организации, обладающей необходимыми ресурсами для организации центра проведения экзамена.</a:t>
            </a:r>
          </a:p>
          <a:p>
            <a:pPr marL="0" indent="0">
              <a:buNone/>
            </a:pPr>
            <a:r>
              <a:rPr lang="ru-RU" sz="2000"/>
              <a:t>Выпускники проходят демонстрационный экзамен в центре проведения экзамена в составе экзаменационных групп.</a:t>
            </a:r>
          </a:p>
          <a:p>
            <a:pPr marL="0" indent="0">
              <a:buNone/>
            </a:pP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966073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C4E48-F16F-4D76-88E8-8D5923A35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69" y="552200"/>
            <a:ext cx="3632200" cy="507831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B6E3A3-CB58-437E-8369-55B49C0AAE7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304271"/>
            <a:ext cx="10515600" cy="474761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28. </a:t>
            </a:r>
          </a:p>
          <a:p>
            <a:r>
              <a:rPr lang="ru-RU" dirty="0"/>
              <a:t>Место расположения центра проведения экзамена, </a:t>
            </a:r>
          </a:p>
          <a:p>
            <a:r>
              <a:rPr lang="ru-RU" dirty="0"/>
              <a:t>дата и время начала проведения демонстрационного экзамена, </a:t>
            </a:r>
          </a:p>
          <a:p>
            <a:r>
              <a:rPr lang="ru-RU" dirty="0"/>
              <a:t>расписание сдачи экзаменов в составе экзаменационных групп, </a:t>
            </a:r>
          </a:p>
          <a:p>
            <a:r>
              <a:rPr lang="ru-RU" dirty="0"/>
              <a:t>планируемая продолжительность проведения демонстрационного экзамена, </a:t>
            </a:r>
          </a:p>
          <a:p>
            <a:r>
              <a:rPr lang="ru-RU" dirty="0"/>
              <a:t>технические перерывы в проведении демонстрационного экзамена </a:t>
            </a:r>
          </a:p>
          <a:p>
            <a:pPr marL="0" indent="0">
              <a:buNone/>
            </a:pPr>
            <a:r>
              <a:rPr lang="ru-RU" dirty="0"/>
              <a:t>определяются </a:t>
            </a:r>
            <a:r>
              <a:rPr lang="ru-RU" b="1" dirty="0"/>
              <a:t>планом проведения демонстрационного экзамена</a:t>
            </a:r>
            <a:r>
              <a:rPr lang="ru-RU" dirty="0"/>
              <a:t>, утверждаемым ГЭК совместно с образовательной организацией </a:t>
            </a:r>
            <a:r>
              <a:rPr lang="ru-RU" b="1" dirty="0"/>
              <a:t>не позднее чем за двадцать календарных дней до даты проведения демонстрационного экзамена. </a:t>
            </a:r>
          </a:p>
          <a:p>
            <a:pPr marL="0" indent="0">
              <a:buNone/>
            </a:pPr>
            <a:r>
              <a:rPr lang="ru-RU" dirty="0"/>
              <a:t>Образовательная организация </a:t>
            </a:r>
            <a:r>
              <a:rPr lang="ru-RU" b="1" dirty="0"/>
              <a:t>знакомит с планом </a:t>
            </a:r>
            <a:r>
              <a:rPr lang="ru-RU" dirty="0"/>
              <a:t>проведения демонстрационного экзамена </a:t>
            </a:r>
            <a:r>
              <a:rPr lang="ru-RU" b="1" dirty="0"/>
              <a:t>выпускников</a:t>
            </a:r>
            <a:r>
              <a:rPr lang="ru-RU" dirty="0"/>
              <a:t>, сдающих демонстрационный экзамен, и </a:t>
            </a:r>
            <a:r>
              <a:rPr lang="ru-RU" b="1" dirty="0"/>
              <a:t>лиц, обеспечивающих проведение </a:t>
            </a:r>
            <a:r>
              <a:rPr lang="ru-RU" dirty="0"/>
              <a:t>демонстрационного экзамена, в срок </a:t>
            </a:r>
            <a:r>
              <a:rPr lang="ru-RU" b="1" dirty="0"/>
              <a:t>не позднее чем за пять рабочих дней до даты проведения экзамена.</a:t>
            </a:r>
          </a:p>
        </p:txBody>
      </p:sp>
    </p:spTree>
    <p:extLst>
      <p:ext uri="{BB962C8B-B14F-4D97-AF65-F5344CB8AC3E}">
        <p14:creationId xmlns:p14="http://schemas.microsoft.com/office/powerpoint/2010/main" val="327785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8EB3D-9E33-4A34-9A85-D5BB5575E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5135880" cy="923330"/>
          </a:xfrm>
        </p:spPr>
        <p:txBody>
          <a:bodyPr/>
          <a:lstStyle/>
          <a:p>
            <a:r>
              <a:rPr lang="ru-RU" dirty="0"/>
              <a:t>273-ФЗ Статья 59. Итоговая аттестация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0B01D3-53EC-419D-88E8-FB8539177A7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6690" y="2031232"/>
            <a:ext cx="10515600" cy="318882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5. …</a:t>
            </a:r>
            <a:r>
              <a:rPr lang="ru-RU" b="1" dirty="0">
                <a:solidFill>
                  <a:schemeClr val="bg1"/>
                </a:solidFill>
              </a:rPr>
              <a:t>Формы и порядок проведения </a:t>
            </a:r>
            <a:r>
              <a:rPr lang="ru-RU" sz="2300" dirty="0">
                <a:solidFill>
                  <a:schemeClr val="bg1"/>
                </a:solidFill>
              </a:rPr>
              <a:t>(включая требования к использованию средств обучения и воспитания, средств связи при проведении государственной итоговой аттестации, требования, предъявляемые к лицам, привлекаемым к проведению государственной итоговой аттестации, порядок подачи и рассмотрения апелляций, изменения и (или) аннулирования результатов государственной итоговой аттестации) </a:t>
            </a:r>
            <a:r>
              <a:rPr lang="ru-RU" b="1" dirty="0">
                <a:solidFill>
                  <a:schemeClr val="bg1"/>
                </a:solidFill>
              </a:rPr>
              <a:t>государственной итоговой аттестации по образовательным программам среднего профессионального образования определяются федеральным органом исполнительной власти</a:t>
            </a:r>
            <a:r>
              <a:rPr lang="ru-RU" dirty="0">
                <a:solidFill>
                  <a:schemeClr val="bg1"/>
                </a:solidFill>
              </a:rPr>
              <a:t>, осуществляющим функции по выработке и реализации государственной политики и нормативно-правовому регулированию в сфере общего образования, …</a:t>
            </a:r>
          </a:p>
        </p:txBody>
      </p:sp>
    </p:spTree>
    <p:extLst>
      <p:ext uri="{BB962C8B-B14F-4D97-AF65-F5344CB8AC3E}">
        <p14:creationId xmlns:p14="http://schemas.microsoft.com/office/powerpoint/2010/main" val="423724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755BB9-AF00-47B7-91F3-CB75A7E1EE0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753435"/>
            <a:ext cx="10539663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29. Количество, общая площадь и состояние помещений, предоставляемых для проведения демонстрационного экзамена, должны обеспечивать проведение демонстрационного экзамена в соответствии с комплектом оценочной документации.</a:t>
            </a:r>
          </a:p>
          <a:p>
            <a:pPr marL="0" indent="0">
              <a:buNone/>
            </a:pPr>
            <a:r>
              <a:rPr lang="ru-RU" dirty="0"/>
              <a:t>30. Центр проведения экзамена может быть дополнительно обследован Агентством на предмет соответствия условиям, установленным комплектом оценочной документации, в том числе в части наличия расходных материалов.</a:t>
            </a: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CB2C985-5C6E-461E-AF43-417CBCC23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37410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289368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F184A1-6635-4F5E-90C7-050294912D6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488740"/>
            <a:ext cx="10515600" cy="435133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31. </a:t>
            </a:r>
            <a:r>
              <a:rPr lang="ru-RU" b="1" dirty="0"/>
              <a:t>Не позднее чем за один рабочий день </a:t>
            </a:r>
            <a:r>
              <a:rPr lang="ru-RU" dirty="0"/>
              <a:t>до даты проведения демонстрационного экзамена главным экспертом проводится </a:t>
            </a:r>
            <a:r>
              <a:rPr lang="ru-RU" b="1" dirty="0"/>
              <a:t>проверка готовности центра </a:t>
            </a:r>
            <a:r>
              <a:rPr lang="ru-RU" dirty="0"/>
              <a:t>проведения экзамена в присутствии членов экспертной группы, выпускников, а также технического эксперта, назначаемого организацией, на территории которой расположен центр проведения экзамена, ответственного за соблюдение установленных норм и правил охраны труда и техники безопасности.</a:t>
            </a:r>
          </a:p>
          <a:p>
            <a:pPr marL="0" indent="0">
              <a:buNone/>
            </a:pPr>
            <a:r>
              <a:rPr lang="ru-RU" dirty="0"/>
              <a:t>Главным экспертом осуществляется осмотр центра проведения экзамена, распределение обязанностей между членами экспертной группы по оценке выполнения заданий демонстрационного экзамена, а также распределение рабочих мест между выпускниками с использованием способа случайной выборки. </a:t>
            </a:r>
            <a:r>
              <a:rPr lang="ru-RU" b="1" dirty="0"/>
              <a:t>Результаты распределения обязанностей </a:t>
            </a:r>
            <a:r>
              <a:rPr lang="ru-RU" dirty="0"/>
              <a:t>между членами экспертной группы и </a:t>
            </a:r>
            <a:r>
              <a:rPr lang="ru-RU" b="1" dirty="0"/>
              <a:t>распределения рабочих мест </a:t>
            </a:r>
            <a:r>
              <a:rPr lang="ru-RU" dirty="0"/>
              <a:t>между выпускниками фиксируются главным экспертом в соответствующих </a:t>
            </a:r>
            <a:r>
              <a:rPr lang="ru-RU" b="1" dirty="0"/>
              <a:t>протоколах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F4FA30E-BBA8-4D0A-8FCC-21860269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1000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356665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3F0349-7995-4EDA-8BA3-14D1180FF22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476710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32. Выпускники знакомятся со своими рабочими местами, под руководством главного эксперта также повторно знакомятся с планом проведения демонстрационного экзамена, условиями оказания первичной медицинской помощи в центре проведения экзамена. </a:t>
            </a:r>
            <a:r>
              <a:rPr lang="ru-RU" b="1" dirty="0"/>
              <a:t>Факт ознакомления отражается главным экспертом в протоколе распределения рабочих мест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33. Технический эксперт под подпись знакомит главного эксперта, членов экспертной группы, выпускников </a:t>
            </a:r>
            <a:r>
              <a:rPr lang="ru-RU" b="1" dirty="0"/>
              <a:t>с требованиями охраны труда и безопасности производства.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3EF9AD9-7B57-41EC-A0C3-F0C88801B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67989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402423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480EF1-B08A-4409-9239-E185CBDDB39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216819"/>
            <a:ext cx="10515600" cy="4979444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34. В день проведения демонстрационного экзамена в центре проведения экзамена присутствуют:</a:t>
            </a:r>
          </a:p>
          <a:p>
            <a:r>
              <a:rPr lang="ru-RU" dirty="0"/>
              <a:t>а) руководитель (уполномоченный представитель) организации, на базе которой организован центр проведения экзамена;</a:t>
            </a:r>
          </a:p>
          <a:p>
            <a:r>
              <a:rPr lang="ru-RU" dirty="0"/>
              <a:t>б) не менее одного члена ГЭК, не считая членов экспертной группы;</a:t>
            </a:r>
          </a:p>
          <a:p>
            <a:r>
              <a:rPr lang="ru-RU" dirty="0"/>
              <a:t>в) члены экспертной группы;</a:t>
            </a:r>
          </a:p>
          <a:p>
            <a:r>
              <a:rPr lang="ru-RU" dirty="0"/>
              <a:t>г) главный эксперт;</a:t>
            </a:r>
          </a:p>
          <a:p>
            <a:r>
              <a:rPr lang="ru-RU" dirty="0"/>
              <a:t>д) представители организаций-партнеров (по согласованию с образовательной организацией);</a:t>
            </a:r>
          </a:p>
          <a:p>
            <a:r>
              <a:rPr lang="ru-RU" dirty="0"/>
              <a:t>е) выпускники;</a:t>
            </a:r>
          </a:p>
          <a:p>
            <a:r>
              <a:rPr lang="ru-RU" dirty="0"/>
              <a:t>ж) технический эксперт;</a:t>
            </a:r>
          </a:p>
          <a:p>
            <a:r>
              <a:rPr lang="ru-RU" dirty="0"/>
              <a:t>з) представитель образовательной организации, ответственный за сопровождение выпускников к центру проведения экзамена (при необходимости);</a:t>
            </a:r>
          </a:p>
          <a:p>
            <a:r>
              <a:rPr lang="ru-RU" dirty="0"/>
              <a:t>и) тьютор (ассистент), оказывающий необходимую помощь выпускнику из числа лиц с ограниченными возможностями здоровья, детей-инвалидов, инвалидов (далее - тьютор (ассистент).</a:t>
            </a:r>
          </a:p>
          <a:p>
            <a:pPr marL="0" indent="0">
              <a:buNone/>
            </a:pPr>
            <a:r>
              <a:rPr lang="ru-RU" dirty="0"/>
              <a:t>В случае отсутствия в день проведения демонстрационного экзамена в центре проведения экзамена лиц, указанных в настоящем пункте, решение о проведении демонстрационного экзамена принимается главным экспертом, о чем главным экспертом вносится соответствующая запись в протокол проведения демонстрационного экзамена.</a:t>
            </a:r>
          </a:p>
          <a:p>
            <a:pPr marL="0" indent="0">
              <a:buNone/>
            </a:pPr>
            <a:r>
              <a:rPr lang="ru-RU" b="1" dirty="0"/>
              <a:t>Допуск выпускников в центр проведения экзамена </a:t>
            </a:r>
            <a:r>
              <a:rPr lang="ru-RU" dirty="0"/>
              <a:t>осуществляется главным экспертом на основании документов, удостоверяющих личность.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68A464D-D5E2-41AA-A5B5-2FE50E2B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1000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40368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6CBA753-C872-465E-8B47-274D1441F4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597025"/>
            <a:ext cx="10515600" cy="435133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35. В день проведения демонстрационного экзамена в центре проведения экзамена могут присутствовать:</a:t>
            </a:r>
          </a:p>
          <a:p>
            <a:r>
              <a:rPr lang="ru-RU" dirty="0"/>
              <a:t>а) должностные лица органа исполнительной власти субъекта Российской Федерации, осуществляющего управление в сфере образования (по решению указанного органа);</a:t>
            </a:r>
          </a:p>
          <a:p>
            <a:r>
              <a:rPr lang="ru-RU" dirty="0"/>
              <a:t>б) представители Агентства (по согласованию с образовательной организацией);</a:t>
            </a:r>
          </a:p>
          <a:p>
            <a:r>
              <a:rPr lang="ru-RU" dirty="0"/>
              <a:t>в) медицинские работники (по решению организации, на территории которой располагается центр проведения демонстрационного экзамена);</a:t>
            </a:r>
          </a:p>
          <a:p>
            <a:r>
              <a:rPr lang="ru-RU" dirty="0"/>
              <a:t>г) представители организаций-партнеров (по решению таких организаций по согласованию с образовательной организацией).</a:t>
            </a:r>
          </a:p>
          <a:p>
            <a:pPr marL="0" indent="0">
              <a:buNone/>
            </a:pPr>
            <a:r>
              <a:rPr lang="ru-RU" dirty="0"/>
              <a:t>Указанные в настоящем пункте лица присутствуют в центре проведения экзамена в день проведения демонстрационного экзамена на основании документов, удостоверяющих личность.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C06FD3-9FFE-4D6C-81BE-08B90E920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49442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10830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FEB600-0BA9-4BF5-8618-25FF3B3D273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8105" y="1497430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36. Лица, указанные в пунктах 34 и 35 Порядка, обязаны:</a:t>
            </a:r>
          </a:p>
          <a:p>
            <a:r>
              <a:rPr lang="ru-RU" sz="2400" dirty="0"/>
              <a:t>соблюдать установленные требования по охране труда и производственной безопасности, выполнять указания технического эксперта по соблюдению указанных требований;</a:t>
            </a:r>
          </a:p>
          <a:p>
            <a:r>
              <a:rPr lang="ru-RU" sz="2400" dirty="0"/>
              <a:t>пользоваться средствами связи исключительно по вопросам служебной необходимости, в том числе в рамках оказания необходимого содействия главному эксперту;</a:t>
            </a:r>
          </a:p>
          <a:p>
            <a:r>
              <a:rPr lang="ru-RU" sz="2400" dirty="0"/>
              <a:t>не мешать и не взаимодействовать с выпускниками при выполнении ими заданий, не передавать им средства связи и хранения информации, иные предметы и материалы.</a:t>
            </a:r>
          </a:p>
          <a:p>
            <a:endParaRPr lang="ru-RU" sz="24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A3EA738-CD1A-4CE2-B69B-DEF5A813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105" y="573505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273009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D4F9553-0D29-40BD-A043-344C8B6E2C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933157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37. Члены ГЭК, не входящие в состав экспертной группы, наблюдают за ходом проведения демонстрационного экзамена и вправе сообщать главному эксперту о выявленных фактах нарушения Порядка.</a:t>
            </a:r>
          </a:p>
          <a:p>
            <a:pPr marL="0" indent="0">
              <a:buNone/>
            </a:pPr>
            <a:r>
              <a:rPr lang="ru-RU" dirty="0"/>
              <a:t>38. Члены экспертной группы осуществляют оценку выполнения заданий демонстрационного экзамена самостоятельно.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79E1092-A79F-43B4-8477-816344C0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105" y="573505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48466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33BAD2-CAAA-4746-955C-59155C5044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837656"/>
            <a:ext cx="10515600" cy="435133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39. Главный эксперт вправе давать указания по организации и проведению демонстрационного экзамена, обязательные для выполнения лицами, привлеченными к проведению демонстрационного экзамена, и выпускникам, удалять из центра проведения экзамена лиц, допустивших грубое нарушение требований Порядка, требований охраны труда и безопасности производства, а также останавливать, приостанавливать и возобновлять проведение демонстрационного экзамена при возникновении необходимости устранения грубых нарушений требований Порядка, требований охраны труда и производственной безопасности.</a:t>
            </a:r>
          </a:p>
          <a:p>
            <a:pPr marL="0" indent="0">
              <a:buNone/>
            </a:pPr>
            <a:r>
              <a:rPr lang="ru-RU" dirty="0"/>
              <a:t>Главный эксперт может делать заметки о ходе демонстрационного экзамена.</a:t>
            </a:r>
          </a:p>
          <a:p>
            <a:pPr marL="0" indent="0">
              <a:buNone/>
            </a:pPr>
            <a:r>
              <a:rPr lang="ru-RU" dirty="0"/>
              <a:t>Главный эксперт обязан находиться в центре проведения экзамена до окончания демонстрационного экзамена, осуществлять контроль за соблюдением лицами, привлеченными к проведению демонстрационного экзамена, выпускниками требований Порядка.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A0306DE-37A8-46B7-9E90-0E83756B0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25379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282217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D0CCF8-B4AC-4C09-9721-00266BA8B67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3927" y="1945940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40. При привлечении медицинского работника организация, на базе которой организован центр проведения экзамена, обязана организовать помещение, оборудованное для оказания первой помощи и первичной медико-санитарной помощи.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472B719-67F7-458F-B444-074EB0812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231" y="560722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26962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406063-7FE9-4818-A590-2F8290CAEE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5151"/>
            <a:ext cx="10515600" cy="4351338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41. Технический эксперт вправе:</a:t>
            </a:r>
          </a:p>
          <a:p>
            <a:r>
              <a:rPr lang="ru-RU" dirty="0"/>
              <a:t>наблюдать за ходом проведения демонстрационного экзамена;</a:t>
            </a:r>
          </a:p>
          <a:p>
            <a:r>
              <a:rPr lang="ru-RU" dirty="0"/>
              <a:t>давать разъяснения и указания лицам, привлеченным к проведению демонстрационного экзамена, выпускникам по вопросам соблюдения требований охраны труда и производственной безопасности;</a:t>
            </a:r>
          </a:p>
          <a:p>
            <a:r>
              <a:rPr lang="ru-RU" dirty="0"/>
              <a:t>сообщать главному эксперту о выявленных случаях нарушений лицами, привлеченными к проведению демонстрационного экзамена, выпускниками требований охраны труда и требований производственной безопасности, а также невыполнения такими лицами указаний технического эксперта, направленных на обеспечение соблюдения требований охраны труда и производственной безопасности;</a:t>
            </a:r>
          </a:p>
          <a:p>
            <a:r>
              <a:rPr lang="ru-RU" dirty="0"/>
              <a:t>останавливать в случаях, требующих немедленного решения, в целях охраны жизни и здоровья лиц, привлеченных к проведению демонстрационного экзамена, выпускников действия выпускников по выполнению заданий, действия других лиц, находящихся в центре проведения экзамена с уведомлением главного эксперта.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9979F43-39D3-41CB-854B-D7727A06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68" y="561473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159193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BA1F6-F310-47F3-907F-D5235EB9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Приложение</a:t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Утвержден</a:t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приказом Министерства просвещения</a:t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Российской Федерации</a:t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от 8 ноября 2021 г. N 800</a:t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ПОРЯДОК</a:t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ПРОВЕДЕНИЯ ГОСУДАРСТВЕННОЙ ИТОГОВОЙ АТТЕСТАЦИИ</a:t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 ОБРАЗОВАТЕЛЬНЫМ ПРОГРАММАМ СРЕДНЕГО</a:t>
            </a:r>
            <a:b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ПРОФЕССИОНАЛЬНОГО ОБРАЗОВАНИЯ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20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1DE7EE-967F-4255-847E-6541E82610A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813594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42. Представитель образовательной организации располагается в изолированном от центра проведения экзамена помещении.</a:t>
            </a:r>
          </a:p>
          <a:p>
            <a:pPr marL="0" indent="0">
              <a:buNone/>
            </a:pPr>
            <a:r>
              <a:rPr lang="ru-RU" dirty="0"/>
              <a:t>43. Образовательная организация обязана не позднее чем за один рабочий день до дня проведения демонстрационного экзамена уведомить главного эксперта об участии в проведении демонстрационного экзамена тьютора (ассистента).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E1BA5BB-0453-4D72-BD9B-6E540BBAF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85536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19672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8815B4-5734-4EF3-B2A8-69B82D40AFA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0137" y="1597025"/>
            <a:ext cx="10515600" cy="435133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44. </a:t>
            </a:r>
            <a:r>
              <a:rPr lang="ru-RU" b="1" dirty="0"/>
              <a:t>Выпускники вправе</a:t>
            </a:r>
            <a:r>
              <a:rPr lang="ru-RU" dirty="0"/>
              <a:t>:</a:t>
            </a:r>
          </a:p>
          <a:p>
            <a:r>
              <a:rPr lang="ru-RU" dirty="0"/>
              <a:t>пользоваться оборудованием центра проведения экзамена, необходимыми материалами, средствами обучения и воспитания в соответствии с требованиями комплекта оценочной документации, задания демонстрационного экзамена;</a:t>
            </a:r>
          </a:p>
          <a:p>
            <a:r>
              <a:rPr lang="ru-RU" dirty="0"/>
              <a:t>получать разъяснения технического эксперта по вопросам безопасной и бесперебойной эксплуатации оборудования центра проведения экзамена;</a:t>
            </a:r>
          </a:p>
          <a:p>
            <a:r>
              <a:rPr lang="ru-RU" dirty="0"/>
              <a:t>получить копию задания демонстрационного экзамена на бумажном носителе;</a:t>
            </a:r>
          </a:p>
          <a:p>
            <a:pPr marL="0" indent="0">
              <a:buNone/>
            </a:pPr>
            <a:r>
              <a:rPr lang="ru-RU" b="1" dirty="0"/>
              <a:t>Выпускники обязаны</a:t>
            </a:r>
            <a:r>
              <a:rPr lang="ru-RU" dirty="0"/>
              <a:t>:</a:t>
            </a:r>
          </a:p>
          <a:p>
            <a:r>
              <a:rPr lang="ru-RU" dirty="0"/>
              <a:t>во время проведения демонстрационного экзамена не пользоваться и не иметь при себе средства связи, носители информации, средства ее передачи и хранения, если это прямо не предусмотрено комплектом оценочной документации;</a:t>
            </a:r>
          </a:p>
          <a:p>
            <a:r>
              <a:rPr lang="ru-RU" dirty="0"/>
              <a:t>во время проведения демонстрационного экзамена использовать только средства обучения и воспитания, разрешенные комплектом оценочной документации;</a:t>
            </a:r>
          </a:p>
          <a:p>
            <a:r>
              <a:rPr lang="ru-RU" dirty="0"/>
              <a:t>во время проведения демонстрационного экзамена не взаимодействовать с другими выпускниками, экспертами, иными лицами, находящимися в центре проведения экзамена, если это не предусмотрено комплектом оценочной документации и заданием демонстрационного экзамена.</a:t>
            </a:r>
          </a:p>
          <a:p>
            <a:pPr marL="0" indent="0">
              <a:buNone/>
            </a:pPr>
            <a:r>
              <a:rPr lang="ru-RU" dirty="0"/>
              <a:t>Выпускники могут иметь при себе лекарственные средства и питание, прием которых осуществляется в специально отведенном для этого помещении согласно плану проведения демонстрационного экзамена за пределами центра проведения экзамена.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A060772-CEC5-4B2B-98D2-A7C53138F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137" y="585537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310543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9CF2FA-355A-4F1A-B8C4-6BEF9D77E8C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509462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45. </a:t>
            </a:r>
            <a:r>
              <a:rPr lang="ru-RU" sz="2400" b="1" dirty="0"/>
              <a:t>Допуск выпускников к выполнению заданий </a:t>
            </a:r>
            <a:r>
              <a:rPr lang="ru-RU" sz="2400" dirty="0"/>
              <a:t>осуществляется при условии обязательного их ознакомления с требованиями охраны труда и производственной безопасности.</a:t>
            </a:r>
          </a:p>
          <a:p>
            <a:pPr marL="0" indent="0">
              <a:buNone/>
            </a:pPr>
            <a:r>
              <a:rPr lang="ru-RU" sz="2400" dirty="0"/>
              <a:t>46. В соответствии с планом проведения демонстрационного экзамена главный эксперт </a:t>
            </a:r>
            <a:r>
              <a:rPr lang="ru-RU" sz="2400" dirty="0" err="1"/>
              <a:t>ознакамливает</a:t>
            </a:r>
            <a:r>
              <a:rPr lang="ru-RU" sz="2400" dirty="0"/>
              <a:t> выпускников с заданиями, передает им копии заданий демонстрационного экзамена.</a:t>
            </a:r>
          </a:p>
          <a:p>
            <a:pPr marL="0" indent="0">
              <a:buNone/>
            </a:pPr>
            <a:r>
              <a:rPr lang="ru-RU" sz="2400" dirty="0"/>
              <a:t>47. После ознакомления с заданиями демонстрационного экзамена выпускники занимают свои рабочие места в соответствии с протоколом распределения рабочих мест.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C5783A6-426C-4B7E-9488-14850A0F3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85537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277061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4A3676-800A-4451-9617-BC8476376C0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437273"/>
            <a:ext cx="10515600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48. После того, как все выпускники и лица, привлеченные к проведению демонстрационного экзамена, займут свои рабочие места в соответствии с требованиями охраны труда и производственной безопасности, главный эксперт объявляет о начале демонстрационного экзамена.</a:t>
            </a:r>
          </a:p>
          <a:p>
            <a:pPr marL="0" indent="0">
              <a:buNone/>
            </a:pPr>
            <a:r>
              <a:rPr lang="ru-RU" dirty="0"/>
              <a:t>Время начала демонстрационного экзамена фиксируется в </a:t>
            </a:r>
            <a:r>
              <a:rPr lang="ru-RU" b="1" dirty="0"/>
              <a:t>протоколе проведения демонстрационного экзамена</a:t>
            </a:r>
            <a:r>
              <a:rPr lang="ru-RU" dirty="0"/>
              <a:t>, составляемом главным экспертом по каждой экзаменационной группе.</a:t>
            </a:r>
          </a:p>
          <a:p>
            <a:pPr marL="0" indent="0">
              <a:buNone/>
            </a:pPr>
            <a:r>
              <a:rPr lang="ru-RU" dirty="0"/>
              <a:t>После объявления главным экспертом начала демонстрационного экзамена выпускники приступают к выполнению заданий демонстрационного экзамена.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6F10670-0E5A-4B3D-A737-78E61A2C4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106" y="513348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90943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009741B-C153-4F91-8AD7-590DB47213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7831" y="1476709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49. Демонстрационный экзамен проводится при неукоснительном соблюдении выпускниками, лицами, привлеченными к проведению демонстрационного экзамена, требований охраны труда и производственной безопасности, а также с соблюдением принципов объективности, открытости и равенства выпускников.</a:t>
            </a:r>
          </a:p>
          <a:p>
            <a:pPr marL="0" indent="0">
              <a:buNone/>
            </a:pPr>
            <a:r>
              <a:rPr lang="ru-RU" sz="2400" dirty="0"/>
              <a:t>50. Центры проведения экзамена </a:t>
            </a:r>
            <a:r>
              <a:rPr lang="ru-RU" sz="2400" b="1" dirty="0"/>
              <a:t>могут быть оборудованы </a:t>
            </a:r>
            <a:r>
              <a:rPr lang="ru-RU" sz="2400" dirty="0"/>
              <a:t>средствами видеонаблюдения, позволяющими осуществлять видеозапись хода проведения демонстрационного экзамена.</a:t>
            </a:r>
          </a:p>
          <a:p>
            <a:pPr marL="0" indent="0">
              <a:buNone/>
            </a:pPr>
            <a:r>
              <a:rPr lang="ru-RU" sz="2400" dirty="0"/>
              <a:t>51. Видеоматериалы о проведении демонстрационного </a:t>
            </a:r>
            <a:r>
              <a:rPr lang="ru-RU" sz="2400" b="1" dirty="0"/>
              <a:t>экзамена в случае осуществления видеозаписи подлежат хранению в образовательной организации не менее одного года</a:t>
            </a:r>
            <a:r>
              <a:rPr lang="ru-RU" sz="2400" dirty="0"/>
              <a:t> с момента завершения демонстрационного экзамена.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DD8BA7C-A4D3-44AF-B5BC-CFB6BC63F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1000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11751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20A124-DA28-4496-878E-5A7EE2AC4E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584994"/>
            <a:ext cx="10515600" cy="435133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52. Явка выпускника, его рабочее место, время завершения выполнения задания демонстрационного экзамена подлежат фиксации главным экспертом в протоколе проведения демонстрационного экзамена.</a:t>
            </a:r>
          </a:p>
          <a:p>
            <a:pPr marL="0" indent="0">
              <a:buNone/>
            </a:pPr>
            <a:r>
              <a:rPr lang="ru-RU" dirty="0"/>
              <a:t>53. В случае удаления из центра проведения экзамена выпускника, лица, привлеченного к проведению демонстрационного экзамена, или присутствующего в центре проведения экзамена, главным экспертом составляется </a:t>
            </a:r>
            <a:r>
              <a:rPr lang="ru-RU" b="1" dirty="0"/>
              <a:t>акт об удалении</a:t>
            </a:r>
            <a:r>
              <a:rPr lang="ru-RU" dirty="0"/>
              <a:t>. </a:t>
            </a:r>
            <a:r>
              <a:rPr lang="ru-RU" b="1" dirty="0"/>
              <a:t>Результаты ГИА выпускника</a:t>
            </a:r>
            <a:r>
              <a:rPr lang="ru-RU" dirty="0"/>
              <a:t>, удаленного из центра проведения экзамена, </a:t>
            </a:r>
            <a:r>
              <a:rPr lang="ru-RU" b="1" dirty="0"/>
              <a:t>аннулируются ГЭК,</a:t>
            </a:r>
            <a:r>
              <a:rPr lang="ru-RU" dirty="0"/>
              <a:t> и такой выпускник признается ГЭК не прошедшим ГИА по неуважительной причине.</a:t>
            </a:r>
          </a:p>
          <a:p>
            <a:pPr marL="0" indent="0">
              <a:buNone/>
            </a:pPr>
            <a:r>
              <a:rPr lang="ru-RU" dirty="0"/>
              <a:t>54. Главный эксперт сообщает выпускникам о течении времени выполнения задания демонстрационного экзамена каждые 60 минут, а также за 30 и 5 минут до окончания времени выполнения задания.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B803CB5-12F3-46AC-8FD7-9C0BC1A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1000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21549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DF1E6C-18CB-4E00-9B6A-8CD39F8D65C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7832" y="1753435"/>
            <a:ext cx="10515600" cy="435133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55. После объявления главным экспертом окончания времени выполнения заданий выпускники прекращают любые действия по выполнению заданий демонстрационного экзамена.</a:t>
            </a:r>
          </a:p>
          <a:p>
            <a:pPr marL="0" indent="0">
              <a:buNone/>
            </a:pPr>
            <a:r>
              <a:rPr lang="ru-RU" dirty="0"/>
              <a:t>Технический эксперт обеспечивает контроль за безопасным завершением работ выпускниками в соответствии с требованиями производственной безопасности и требованиями охраны труда.</a:t>
            </a:r>
          </a:p>
          <a:p>
            <a:pPr marL="0" indent="0">
              <a:buNone/>
            </a:pPr>
            <a:r>
              <a:rPr lang="ru-RU" dirty="0"/>
              <a:t>56. Выпускник по собственному желанию может завершить выполнение задания досрочно, уведомив об этом главного эксперта.</a:t>
            </a:r>
          </a:p>
          <a:p>
            <a:pPr marL="0" indent="0">
              <a:buNone/>
            </a:pPr>
            <a:r>
              <a:rPr lang="ru-RU" dirty="0"/>
              <a:t>57. Результаты выполнения выпускниками заданий демонстрационного экзамена подлежат фиксации экспертами экспертной группы в соответствии с требованиями комплекта оценочной документации и задания демонстрационного экзамена.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95BAF28-0F6E-4890-9557-36BA018AC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264" y="537410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233589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7A69CB-BD0A-423B-ADCC-9FEF0F71F8F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945188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58. По решению ГЭК результаты демонстрационного экзамена, проведенного при участии Агентства, в рамках промежуточной аттестации по итогам освоения профессионального модуля по заявлению выпускника могут быть учтены при выставлении оценки по итогам ГИА в форме демонстрационного экзамена.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424C797-BC29-4A6E-9701-0BA98F961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232" y="561474"/>
            <a:ext cx="3632200" cy="923925"/>
          </a:xfrm>
        </p:spPr>
        <p:txBody>
          <a:bodyPr/>
          <a:lstStyle/>
          <a:p>
            <a:r>
              <a:rPr lang="ru-RU" dirty="0"/>
              <a:t>Проведение ДЭ</a:t>
            </a:r>
          </a:p>
        </p:txBody>
      </p:sp>
    </p:spTree>
    <p:extLst>
      <p:ext uri="{BB962C8B-B14F-4D97-AF65-F5344CB8AC3E}">
        <p14:creationId xmlns:p14="http://schemas.microsoft.com/office/powerpoint/2010/main" val="79349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2E1DA-1CDD-46D8-970E-3F615B298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817" y="1146189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Гос. Экзамен</a:t>
            </a:r>
            <a:br>
              <a:rPr lang="ru-RU" sz="4000" dirty="0">
                <a:solidFill>
                  <a:srgbClr val="FFFFFF"/>
                </a:solidFill>
              </a:rPr>
            </a:br>
            <a:r>
              <a:rPr lang="ru-RU" sz="4000" dirty="0">
                <a:solidFill>
                  <a:srgbClr val="FFFFFF"/>
                </a:solidFill>
              </a:rPr>
              <a:t/>
            </a:r>
            <a:br>
              <a:rPr lang="ru-RU" sz="4000" dirty="0">
                <a:solidFill>
                  <a:srgbClr val="FFFFFF"/>
                </a:solidFill>
              </a:rPr>
            </a:br>
            <a:r>
              <a:rPr lang="ru-RU" sz="4000" dirty="0">
                <a:solidFill>
                  <a:srgbClr val="FFFFFF"/>
                </a:solidFill>
              </a:rPr>
              <a:t>Защита дипломных работ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7A69CB-BD0A-423B-ADCC-9FEF0F71F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 dirty="0"/>
              <a:t>59. Сдача государственного экзамена и защита дипломных проектов (работ) (за исключением государственного экзамена и дипломных проектов (работ), затрагивающих вопросы государственной тайны) проводятся на открытых заседаниях ГЭК с участием не менее двух третей ее состава.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64233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9CF28-8251-46F8-9602-5C7A8486F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V. </a:t>
            </a:r>
            <a:r>
              <a:rPr lang="ru-RU" sz="4000">
                <a:solidFill>
                  <a:srgbClr val="FFFFFF"/>
                </a:solidFill>
              </a:rPr>
              <a:t>Оценивание результатов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2B840-08C5-4B2B-8283-6665AA847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706" y="2029439"/>
            <a:ext cx="10193262" cy="410666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600" dirty="0"/>
              <a:t>60. Результаты проведения ГИА оцениваются с проставлением одной из отметок: "отлично", "хорошо", "удовлетворительно", "неудовлетворительно" - и объявляются в тот же день после оформления протоколов заседаний ГЭК.</a:t>
            </a:r>
          </a:p>
          <a:p>
            <a:pPr marL="0" indent="0">
              <a:buNone/>
            </a:pPr>
            <a:r>
              <a:rPr lang="ru-RU" sz="1600" dirty="0"/>
              <a:t>61. Процедура оценивания результатов выполнения заданий демонстрационного экзамена осуществляется членами экспертной группы по 100-балльной системе в соответствии с требованиями комплекта оценочной документации.</a:t>
            </a:r>
          </a:p>
          <a:p>
            <a:pPr marL="0" indent="0">
              <a:buNone/>
            </a:pPr>
            <a:r>
              <a:rPr lang="ru-RU" sz="1600" dirty="0"/>
              <a:t>62. Баллы выставляются в протоколе проведения демонстрационного экзамена, который подписывается каждым членом экспертной группы и утверждается главным экспертом после завершения экзамена для экзаменационной группы.</a:t>
            </a:r>
          </a:p>
          <a:p>
            <a:pPr marL="0" indent="0">
              <a:buNone/>
            </a:pPr>
            <a:r>
              <a:rPr lang="ru-RU" sz="1600" dirty="0"/>
              <a:t>При выставлении баллов присутствует член ГЭК, не входящий в экспертную группу, присутствие других лиц запрещено.</a:t>
            </a:r>
          </a:p>
          <a:p>
            <a:pPr marL="0" indent="0">
              <a:buNone/>
            </a:pPr>
            <a:r>
              <a:rPr lang="ru-RU" sz="1600" dirty="0"/>
              <a:t>Подписанный членами экспертной группы и утвержденный главным экспертом протокол проведения демонстрационного экзамена далее передается в ГЭК для выставления оценок по итогам ГИА.</a:t>
            </a:r>
          </a:p>
          <a:p>
            <a:pPr marL="0" indent="0">
              <a:buNone/>
            </a:pPr>
            <a:r>
              <a:rPr lang="ru-RU" sz="1600" dirty="0"/>
              <a:t>Оригинал </a:t>
            </a:r>
            <a:r>
              <a:rPr lang="ru-RU" sz="1600" b="1" dirty="0"/>
              <a:t>протокола проведения демонстрационного экзамена </a:t>
            </a:r>
            <a:r>
              <a:rPr lang="ru-RU" sz="1600" dirty="0"/>
              <a:t>передается на хранение в образовательную организацию в составе архивных документов.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82005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CCF5F1-B292-4D98-8B4B-FE2A48AEE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727012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rgbClr val="500101"/>
                </a:solidFill>
              </a:rPr>
              <a:t>I. </a:t>
            </a:r>
            <a:r>
              <a:rPr lang="ru-RU" sz="4000" dirty="0">
                <a:solidFill>
                  <a:srgbClr val="500101"/>
                </a:solidFill>
              </a:rPr>
              <a:t>Общие положения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BDEE3F-D84C-4CFD-94ED-B06CD6A6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1307690"/>
            <a:ext cx="5971061" cy="5220929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dirty="0"/>
              <a:t>1. </a:t>
            </a:r>
            <a:r>
              <a:rPr lang="ru-RU" sz="1600" b="1" dirty="0"/>
              <a:t>Порядок</a:t>
            </a:r>
            <a:r>
              <a:rPr lang="ru-RU" sz="1600" dirty="0"/>
              <a:t> проведения государственной итоговой аттестации по образовательным программам среднего профессионального образования (далее соответственно - Порядок, ГИА) </a:t>
            </a:r>
            <a:r>
              <a:rPr lang="ru-RU" sz="1600" b="1" dirty="0"/>
              <a:t>устанавливает</a:t>
            </a:r>
            <a:r>
              <a:rPr lang="ru-RU" sz="1600" dirty="0"/>
              <a:t> </a:t>
            </a:r>
            <a:r>
              <a:rPr lang="ru-RU" sz="1600" b="1" dirty="0"/>
              <a:t>правила организации и проведения </a:t>
            </a:r>
            <a:r>
              <a:rPr lang="ru-RU" sz="1600" dirty="0"/>
              <a:t>организациями, осуществляющими образовательную деятельность по образовательным программам среднего профессионального образования (далее - образовательные организации), </a:t>
            </a:r>
            <a:r>
              <a:rPr lang="ru-RU" sz="1600" b="1" dirty="0"/>
              <a:t>ГИА </a:t>
            </a:r>
            <a:r>
              <a:rPr lang="ru-RU" sz="1600" dirty="0"/>
              <a:t>студентов (курсантов) (далее - выпускники), завершающей освоение имеющих государственную аккредитацию основных профессиональных образовательных программ среднего профессионального образования (программ подготовки квалифицированных рабочих, служащих и программ подготовки специалистов среднего звена) (далее - образовательные программы среднего профессионального образования), включая </a:t>
            </a:r>
            <a:endParaRPr lang="en-US" sz="1600" dirty="0"/>
          </a:p>
          <a:p>
            <a:r>
              <a:rPr lang="ru-RU" sz="1600" dirty="0"/>
              <a:t>формы ГИА, </a:t>
            </a:r>
            <a:endParaRPr lang="en-US" sz="1600" dirty="0"/>
          </a:p>
          <a:p>
            <a:r>
              <a:rPr lang="ru-RU" sz="1600" dirty="0"/>
              <a:t>требования к использованию средств обучения и воспитания, средств связи при проведении ГИА, </a:t>
            </a:r>
            <a:endParaRPr lang="en-US" sz="1600" dirty="0"/>
          </a:p>
          <a:p>
            <a:r>
              <a:rPr lang="ru-RU" sz="1600" dirty="0"/>
              <a:t>требования, предъявляемые к лицам, привлекаемым к проведению ГИА, </a:t>
            </a:r>
            <a:endParaRPr lang="en-US" sz="1600" dirty="0"/>
          </a:p>
          <a:p>
            <a:r>
              <a:rPr lang="ru-RU" sz="1600" dirty="0"/>
              <a:t>порядок подачи и рассмотрения апелляций, изменения и (или) аннулирования результатов ГИА, </a:t>
            </a:r>
            <a:endParaRPr lang="en-US" sz="1600" dirty="0"/>
          </a:p>
          <a:p>
            <a:r>
              <a:rPr lang="ru-RU" sz="1600" dirty="0"/>
              <a:t>а также особенности проведения ГИА для выпускников из числа лиц с ограниченными возможностями здоровья, детей-инвалидов и инвалидов.</a:t>
            </a: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8E8B49-003C-4288-9C95-55523111B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8" t="43333" r="73068" b="34091"/>
          <a:stretch/>
        </p:blipFill>
        <p:spPr>
          <a:xfrm>
            <a:off x="7340127" y="4072071"/>
            <a:ext cx="4170530" cy="207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267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A3A7B-0608-4879-AB97-E23A386D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dirty="0">
                <a:solidFill>
                  <a:srgbClr val="FFFFFF"/>
                </a:solidFill>
              </a:rPr>
              <a:t>«отлично» автоматом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4B91-A785-414F-A382-AC2BBCBA6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 dirty="0"/>
              <a:t>63. Статус победителя, призера чемпионатов профессионального мастерства, проведенных Агентством (Союзом "Агентство развития профессиональных сообществ и рабочих кадров "Молодые профессионалы (</a:t>
            </a:r>
            <a:r>
              <a:rPr lang="ru-RU" sz="2000" dirty="0" err="1"/>
              <a:t>Ворлдскиллс</a:t>
            </a:r>
            <a:r>
              <a:rPr lang="ru-RU" sz="2000" dirty="0"/>
              <a:t> Россия)") либо международной организацией "</a:t>
            </a:r>
            <a:r>
              <a:rPr lang="ru-RU" sz="2000" dirty="0" err="1"/>
              <a:t>WorldSkills</a:t>
            </a:r>
            <a:r>
              <a:rPr lang="ru-RU" sz="2000" dirty="0"/>
              <a:t> International", в том числе "</a:t>
            </a:r>
            <a:r>
              <a:rPr lang="ru-RU" sz="2000" dirty="0" err="1"/>
              <a:t>WorldSkills</a:t>
            </a:r>
            <a:r>
              <a:rPr lang="ru-RU" sz="2000" dirty="0"/>
              <a:t> Europe" и "</a:t>
            </a:r>
            <a:r>
              <a:rPr lang="ru-RU" sz="2000" dirty="0" err="1"/>
              <a:t>WorldSkills</a:t>
            </a:r>
            <a:r>
              <a:rPr lang="ru-RU" sz="2000" dirty="0"/>
              <a:t> Asia", и участника национальной сборной России по профессиональному мастерству по стандартам "</a:t>
            </a:r>
            <a:r>
              <a:rPr lang="ru-RU" sz="2000" dirty="0" err="1"/>
              <a:t>Ворлдскиллс</a:t>
            </a:r>
            <a:r>
              <a:rPr lang="ru-RU" sz="2000" dirty="0"/>
              <a:t>" выпускника по профилю осваиваемой образовательной программы среднего профессионального образования засчитывается в качестве оценки "отлично" по демонстрационному экзамену в рамках проведения ГИА по данной образовательной программе среднего профессионального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4287153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4E8EA91-32B7-46E3-9916-D28B5972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61415"/>
            <a:ext cx="3632200" cy="507831"/>
          </a:xfrm>
        </p:spPr>
        <p:txBody>
          <a:bodyPr/>
          <a:lstStyle/>
          <a:p>
            <a:r>
              <a:rPr lang="ru-RU" dirty="0"/>
              <a:t>Завершение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624A60-7025-43FC-8D82-CCDD89BFC29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800" y="1825625"/>
            <a:ext cx="10515600" cy="435133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64. В случае досрочного завершения ГИА выпускником по независящим от него причинам результаты ГИА оцениваются по фактически выполненной работе, или </a:t>
            </a:r>
            <a:r>
              <a:rPr lang="ru-RU" b="1" dirty="0"/>
              <a:t>по заявлению </a:t>
            </a:r>
            <a:r>
              <a:rPr lang="ru-RU" dirty="0"/>
              <a:t>такого выпускника ГЭК принимается решение об аннулировании результатов ГИА, а такой выпускник признается ГЭК не прошедшим ГИА по уважительной причине.</a:t>
            </a:r>
          </a:p>
          <a:p>
            <a:pPr marL="0" indent="0">
              <a:buNone/>
            </a:pPr>
            <a:r>
              <a:rPr lang="ru-RU" dirty="0"/>
              <a:t>65. Решения ГЭК принимаются на закрытых заседаниях простым большинством голосов членов ГЭК, участвующих в заседании, при обязательном присутствии председателя комиссии или его заместителя. При равном числе голосов голос председательствующего на заседании ГЭК является решающим.</a:t>
            </a:r>
          </a:p>
          <a:p>
            <a:pPr marL="0" indent="0">
              <a:buNone/>
            </a:pPr>
            <a:r>
              <a:rPr lang="ru-RU" dirty="0"/>
              <a:t>66. </a:t>
            </a:r>
            <a:r>
              <a:rPr lang="ru-RU" b="1" dirty="0"/>
              <a:t>Решение ГЭК </a:t>
            </a:r>
            <a:r>
              <a:rPr lang="ru-RU" dirty="0"/>
              <a:t>оформляется </a:t>
            </a:r>
            <a:r>
              <a:rPr lang="ru-RU" b="1" dirty="0"/>
              <a:t>протоколом</a:t>
            </a:r>
            <a:r>
              <a:rPr lang="ru-RU" dirty="0"/>
              <a:t>, который подписывается председателем ГЭК, в случае его отсутствия заместителем ГЭК и секретарем ГЭК и хранится в архиве образовательной организации.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72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4E8EA91-32B7-46E3-9916-D28B5972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61415"/>
            <a:ext cx="3632200" cy="507831"/>
          </a:xfrm>
        </p:spPr>
        <p:txBody>
          <a:bodyPr/>
          <a:lstStyle/>
          <a:p>
            <a:r>
              <a:rPr lang="ru-RU" dirty="0"/>
              <a:t>Завершение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624A60-7025-43FC-8D82-CCDD89BFC29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800" y="1825625"/>
            <a:ext cx="10515600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67. Выпускникам, не прошедшим ГИА по уважительной причине, в том числе не явившимся для прохождения ГИА по уважительной причине (далее - выпускники, не прошедшие ГИА по уважительной причине), предоставляется возможность пройти ГИА без отчисления из образовательной организации.</a:t>
            </a:r>
          </a:p>
          <a:p>
            <a:pPr marL="0" indent="0">
              <a:buNone/>
            </a:pPr>
            <a:r>
              <a:rPr lang="ru-RU" dirty="0"/>
              <a:t>68. Выпускники, не прошедшие ГИА по неуважительной причине, в том числе не явившиеся для прохождения ГИА без уважительных причин (далее - выпускники, не прошедшие ГИА по неуважительной причине), и выпускники, получившие на ГИА неудовлетворительные результаты, могут быть допущены образовательной организацией для повторного участия в ГИА не более двух раз.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77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4E8EA91-32B7-46E3-9916-D28B5972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61415"/>
            <a:ext cx="3632200" cy="507831"/>
          </a:xfrm>
        </p:spPr>
        <p:txBody>
          <a:bodyPr/>
          <a:lstStyle/>
          <a:p>
            <a:r>
              <a:rPr lang="ru-RU" dirty="0"/>
              <a:t>Завершение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624A60-7025-43FC-8D82-CCDD89BFC29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800" y="1825625"/>
            <a:ext cx="10515600" cy="435133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69. Дополнительные заседания ГЭК организуются в установленные образовательной организацией сроки, но не позднее четырех месяцев после подачи заявления выпускником, не прошедшим ГИА по уважительной причине.</a:t>
            </a:r>
          </a:p>
          <a:p>
            <a:pPr marL="0" indent="0">
              <a:buNone/>
            </a:pPr>
            <a:r>
              <a:rPr lang="ru-RU" dirty="0"/>
              <a:t>70. Выпускники, не прошедшие ГИА по неуважительной причине, и выпускники, получившие на ГИА неудовлетворительные результаты, отчисляются из образовательной организации и проходят ГИА не ранее чем через шесть месяцев после прохождения ГИА впервые.</a:t>
            </a:r>
          </a:p>
          <a:p>
            <a:pPr marL="0" indent="0">
              <a:buNone/>
            </a:pPr>
            <a:r>
              <a:rPr lang="ru-RU" dirty="0"/>
              <a:t>Для прохождения ГИА выпускники, не прошедшие ГИА по неуважительной причине, и выпускники, получившие на ГИА неудовлетворительные результаты, восстанавливаются в образовательной организации на период времени, установленный образовательной организацией самостоятельно, но не менее предусмотренного календарным учебным графиком для прохождения ГИА соответствующей образовательной программы среднего профессионального образования.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67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1255C-5F36-401B-937A-7A8C63CD9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ru-RU" sz="3700">
                <a:solidFill>
                  <a:srgbClr val="FFFFFF"/>
                </a:solidFill>
              </a:rPr>
              <a:t>VI. Порядок подачи и рассмотрения апелляций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816CDF-75BC-4A1A-8100-A040608CC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000" dirty="0"/>
              <a:t>71. По результатам ГИА выпускник имеет право подать в апелляционную комиссию письменную апелляцию о нарушении, по его мнению, Порядка и (или) несогласии с результатами ГИА (далее - апелляция).</a:t>
            </a:r>
          </a:p>
          <a:p>
            <a:pPr marL="0" indent="0">
              <a:buNone/>
            </a:pPr>
            <a:r>
              <a:rPr lang="ru-RU" sz="2000" dirty="0"/>
              <a:t>72. Апелляция подается лично выпускником или родителями (законными представителями) несовершеннолетнего выпускника в апелляционную комиссию образовательной организации.</a:t>
            </a:r>
          </a:p>
          <a:p>
            <a:pPr marL="0" indent="0">
              <a:buNone/>
            </a:pPr>
            <a:r>
              <a:rPr lang="ru-RU" sz="2000" dirty="0"/>
              <a:t>Апелляция о нарушении Порядка подается непосредственно в день проведения ГИА, в том числе до выхода из центра проведения экзамена.</a:t>
            </a:r>
          </a:p>
          <a:p>
            <a:pPr marL="0" indent="0">
              <a:buNone/>
            </a:pPr>
            <a:r>
              <a:rPr lang="ru-RU" sz="2000" dirty="0"/>
              <a:t>Апелляция о несогласии с результатами ГИА подается не позднее следующего рабочего дня после объявления результатов ГИА.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6275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B229D-975C-43A1-89AB-D492494C5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1DEE4E-0C46-45A7-916E-25819B003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174623-5215-4860-B4AB-C271F4E048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96" t="12273" r="4034" b="6970"/>
          <a:stretch/>
        </p:blipFill>
        <p:spPr>
          <a:xfrm>
            <a:off x="0" y="457199"/>
            <a:ext cx="12261215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251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3C2EE-081A-4893-BD1B-342622625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FCEE5A-B204-4C72-B5D9-5A451D35E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AC1665-6495-4AA5-ABC1-9FFF1C1B7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71" t="12576" r="4545" b="6515"/>
          <a:stretch/>
        </p:blipFill>
        <p:spPr>
          <a:xfrm>
            <a:off x="26271" y="370177"/>
            <a:ext cx="12165729" cy="630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058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5885D1-5D88-4982-BEDD-95760D974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73446"/>
            <a:ext cx="3632200" cy="507831"/>
          </a:xfrm>
        </p:spPr>
        <p:txBody>
          <a:bodyPr/>
          <a:lstStyle/>
          <a:p>
            <a:r>
              <a:rPr lang="ru-RU" dirty="0"/>
              <a:t>Апелляции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6F1101-4A69-40D8-A42C-73B4FCD045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621088"/>
            <a:ext cx="10515600" cy="4351338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73. Апелляция рассматривается апелляционной комиссией </a:t>
            </a:r>
            <a:r>
              <a:rPr lang="ru-RU" b="1" dirty="0"/>
              <a:t>не позднее трех рабочих дней</a:t>
            </a:r>
            <a:r>
              <a:rPr lang="ru-RU" dirty="0"/>
              <a:t> с момента ее поступления.</a:t>
            </a:r>
          </a:p>
          <a:p>
            <a:pPr marL="0" indent="0">
              <a:buNone/>
            </a:pPr>
            <a:r>
              <a:rPr lang="ru-RU" dirty="0"/>
              <a:t>74. </a:t>
            </a:r>
            <a:r>
              <a:rPr lang="ru-RU" b="1" dirty="0"/>
              <a:t>Состав апелляционной комиссии </a:t>
            </a:r>
            <a:r>
              <a:rPr lang="ru-RU" dirty="0"/>
              <a:t>утверждается образовательной организацией </a:t>
            </a:r>
            <a:r>
              <a:rPr lang="ru-RU" b="1" dirty="0"/>
              <a:t>одновременно с утверждением состава ГЭК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Апелляционная комиссия состоит из </a:t>
            </a:r>
          </a:p>
          <a:p>
            <a:r>
              <a:rPr lang="ru-RU" dirty="0"/>
              <a:t>председателя апелляционной комиссии, </a:t>
            </a:r>
          </a:p>
          <a:p>
            <a:r>
              <a:rPr lang="ru-RU" dirty="0"/>
              <a:t>не менее пяти членов апелляционной комиссии и</a:t>
            </a:r>
          </a:p>
          <a:p>
            <a:r>
              <a:rPr lang="ru-RU" dirty="0"/>
              <a:t> секретаря апелляционной комиссии из числа педагогических работников образовательной организации, не входящих в данном учебном году в состав ГЭК. </a:t>
            </a:r>
          </a:p>
          <a:p>
            <a:pPr marL="0" indent="0">
              <a:buNone/>
            </a:pPr>
            <a:r>
              <a:rPr lang="ru-RU" dirty="0"/>
              <a:t>Председателем апелляционной комиссии может быть назначено лицо из числа руководителей или заместителей руководителей организаций, осуществляющих образовательную деятельность, соответствующую области профессиональной деятельности, к которой готовятся выпускники, представителей организаций-партнеров или их объединений, включая экспертов Агентства, при условии, что направление деятельности данных представителей соответствует области профессиональной деятельности, к которой готовятся выпускники, при условии, что такое лицо не входит в состав ГЭК.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81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5885D1-5D88-4982-BEDD-95760D974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73446"/>
            <a:ext cx="3632200" cy="507831"/>
          </a:xfrm>
        </p:spPr>
        <p:txBody>
          <a:bodyPr/>
          <a:lstStyle/>
          <a:p>
            <a:r>
              <a:rPr lang="ru-RU" dirty="0"/>
              <a:t>Апелляции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6F1101-4A69-40D8-A42C-73B4FCD045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621088"/>
            <a:ext cx="10515600" cy="4351338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75. Апелляция рассматривается на заседании апелляционной комиссии с участием не менее двух третей ее состава.</a:t>
            </a:r>
          </a:p>
          <a:p>
            <a:pPr marL="0" indent="0">
              <a:buNone/>
            </a:pPr>
            <a:r>
              <a:rPr lang="ru-RU" dirty="0"/>
              <a:t>На заседание апелляционной комиссии приглашается председатель соответствующей ГЭК, а также главный эксперт при проведении ГИА в форме демонстрационного экзамена.</a:t>
            </a:r>
          </a:p>
          <a:p>
            <a:pPr marL="0" indent="0">
              <a:buNone/>
            </a:pPr>
            <a:r>
              <a:rPr lang="ru-RU" dirty="0"/>
              <a:t>При проведении ГИА в форме демонстрационного экзамена по решению председателя апелляционной комиссии к участию в заседании комиссии могут быть также привлечены члены экспертной группы, технический эксперт.</a:t>
            </a:r>
          </a:p>
          <a:p>
            <a:pPr marL="0" indent="0">
              <a:buNone/>
            </a:pPr>
            <a:r>
              <a:rPr lang="ru-RU" dirty="0"/>
              <a:t>По решению председателя апелляционной комиссии заседание апелляционной комиссии может пройти с применением средств видео, конференц-связи, а равно посредством предоставления письменных пояснений по поставленным апелляционной комиссией вопросам.</a:t>
            </a:r>
          </a:p>
          <a:p>
            <a:pPr marL="0" indent="0">
              <a:buNone/>
            </a:pPr>
            <a:r>
              <a:rPr lang="ru-RU" dirty="0"/>
              <a:t>Выпускник, подавший апелляцию, имеет право присутствовать при рассмотрении апелляции.</a:t>
            </a:r>
          </a:p>
          <a:p>
            <a:pPr marL="0" indent="0">
              <a:buNone/>
            </a:pPr>
            <a:r>
              <a:rPr lang="ru-RU" dirty="0"/>
              <a:t>С несовершеннолетним выпускником имеет право присутствовать один из родителей (законных представителей).</a:t>
            </a:r>
          </a:p>
          <a:p>
            <a:pPr marL="0" indent="0">
              <a:buNone/>
            </a:pPr>
            <a:r>
              <a:rPr lang="ru-RU" dirty="0"/>
              <a:t>Указанные лица должны при себе иметь документы, удостоверяющие личность.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98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5885D1-5D88-4982-BEDD-95760D974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73446"/>
            <a:ext cx="3632200" cy="507831"/>
          </a:xfrm>
        </p:spPr>
        <p:txBody>
          <a:bodyPr/>
          <a:lstStyle/>
          <a:p>
            <a:r>
              <a:rPr lang="ru-RU" dirty="0"/>
              <a:t>Апелляции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6F1101-4A69-40D8-A42C-73B4FCD045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621088"/>
            <a:ext cx="10515600" cy="4351338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76. Рассмотрение апелляции не является пересдачей ГИА.</a:t>
            </a:r>
          </a:p>
          <a:p>
            <a:pPr marL="0" indent="0">
              <a:buNone/>
            </a:pPr>
            <a:r>
              <a:rPr lang="ru-RU" dirty="0"/>
              <a:t>77. При рассмотрении апелляции о нарушении Порядка апелляционная комиссия устанавливает достоверность изложенных в ней сведений и выносит одно из следующих решений:</a:t>
            </a:r>
          </a:p>
          <a:p>
            <a:r>
              <a:rPr lang="ru-RU" dirty="0"/>
              <a:t>об отклонении апелляции, если изложенные в ней сведения о нарушениях Порядка не подтвердились и (или) не повлияли на результат ГИА;</a:t>
            </a:r>
          </a:p>
          <a:p>
            <a:r>
              <a:rPr lang="ru-RU" dirty="0"/>
              <a:t>об удовлетворении апелляции, если изложенные в ней сведения о допущенных нарушениях Порядка подтвердились и повлияли на результат ГИА.</a:t>
            </a:r>
          </a:p>
          <a:p>
            <a:pPr marL="0" indent="0">
              <a:buNone/>
            </a:pPr>
            <a:r>
              <a:rPr lang="ru-RU" dirty="0"/>
              <a:t>В последнем случае результаты проведения ГИА подлежат аннулированию, в связи с чем протокол о рассмотрении апелляции не позднее следующего рабочего дня передается в ГЭК для реализации решения апелляционной комиссии. Выпускнику предоставляется возможность пройти ГИА в дополнительные сроки, установленные образовательной организацией без отчисления такого выпускника из образовательной организации в срок не более четырех месяцев после подачи апелляции.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82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CCF5F1-B292-4D98-8B4B-FE2A48AEE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727012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rgbClr val="500101"/>
                </a:solidFill>
              </a:rPr>
              <a:t>I. </a:t>
            </a:r>
            <a:r>
              <a:rPr lang="ru-RU" sz="4000" dirty="0">
                <a:solidFill>
                  <a:srgbClr val="500101"/>
                </a:solidFill>
              </a:rPr>
              <a:t>Общие положения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BDEE3F-D84C-4CFD-94ED-B06CD6A6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1307690"/>
            <a:ext cx="5971061" cy="5220929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dirty="0"/>
              <a:t>1. </a:t>
            </a:r>
            <a:r>
              <a:rPr lang="ru-RU" sz="1600" b="1" dirty="0"/>
              <a:t>Порядок</a:t>
            </a:r>
            <a:r>
              <a:rPr lang="ru-RU" sz="1600" dirty="0"/>
              <a:t> проведения государственной итоговой аттестации по образовательным программам среднего профессионального образования (далее соответственно - Порядок, ГИА) </a:t>
            </a:r>
            <a:r>
              <a:rPr lang="ru-RU" sz="1600" b="1" dirty="0"/>
              <a:t>устанавливает</a:t>
            </a:r>
            <a:r>
              <a:rPr lang="ru-RU" sz="1600" dirty="0"/>
              <a:t> </a:t>
            </a:r>
            <a:r>
              <a:rPr lang="ru-RU" sz="1600" b="1" dirty="0"/>
              <a:t>правила организации и проведения </a:t>
            </a:r>
            <a:r>
              <a:rPr lang="ru-RU" sz="1600" dirty="0"/>
              <a:t>организациями, осуществляющими образовательную деятельность по образовательным программам среднего профессионального образования (далее - образовательные организации), </a:t>
            </a:r>
            <a:r>
              <a:rPr lang="ru-RU" sz="1600" b="1" dirty="0"/>
              <a:t>ГИА </a:t>
            </a:r>
            <a:r>
              <a:rPr lang="ru-RU" sz="1600" dirty="0"/>
              <a:t>студентов (курсантов) (далее - выпускники), завершающей освоение имеющих государственную аккредитацию основных профессиональных образовательных программ среднего профессионального образования (программ подготовки квалифицированных рабочих, служащих и программ подготовки специалистов среднего звена) (далее - образовательные программы среднего профессионального образования), включая </a:t>
            </a:r>
            <a:endParaRPr lang="en-US" sz="1600" dirty="0"/>
          </a:p>
          <a:p>
            <a:r>
              <a:rPr lang="ru-RU" sz="1600" dirty="0"/>
              <a:t>формы ГИА, </a:t>
            </a:r>
            <a:endParaRPr lang="en-US" sz="1600" dirty="0"/>
          </a:p>
          <a:p>
            <a:r>
              <a:rPr lang="ru-RU" sz="1600" dirty="0"/>
              <a:t>требования к использованию средств обучения и воспитания, средств связи при проведении ГИА, </a:t>
            </a:r>
            <a:endParaRPr lang="en-US" sz="1600" dirty="0"/>
          </a:p>
          <a:p>
            <a:r>
              <a:rPr lang="ru-RU" sz="1600" dirty="0"/>
              <a:t>требования, предъявляемые к лицам, привлекаемым к проведению ГИА, </a:t>
            </a:r>
            <a:endParaRPr lang="en-US" sz="1600" dirty="0"/>
          </a:p>
          <a:p>
            <a:r>
              <a:rPr lang="ru-RU" sz="1600" dirty="0"/>
              <a:t>порядок подачи и рассмотрения апелляций, изменения и (или) аннулирования результатов ГИА, </a:t>
            </a:r>
            <a:endParaRPr lang="en-US" sz="1600" dirty="0"/>
          </a:p>
          <a:p>
            <a:r>
              <a:rPr lang="ru-RU" sz="1600" dirty="0"/>
              <a:t>а также особенности проведения ГИА для выпускников из числа лиц с ограниченными возможностями здоровья, детей-инвалидов и инвалидов.</a:t>
            </a: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8E8B49-003C-4288-9C95-55523111B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8" t="43333" r="73068" b="34091"/>
          <a:stretch/>
        </p:blipFill>
        <p:spPr>
          <a:xfrm>
            <a:off x="7340127" y="4072071"/>
            <a:ext cx="4170530" cy="207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594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5885D1-5D88-4982-BEDD-95760D974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73446"/>
            <a:ext cx="3632200" cy="507831"/>
          </a:xfrm>
        </p:spPr>
        <p:txBody>
          <a:bodyPr/>
          <a:lstStyle/>
          <a:p>
            <a:r>
              <a:rPr lang="ru-RU" dirty="0"/>
              <a:t>Апелляции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6F1101-4A69-40D8-A42C-73B4FCD045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621088"/>
            <a:ext cx="10515600" cy="4351338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78. В случае рассмотрения апелляции о несогласии с результатами ГИА, полученными при прохождении демонстрационного экзамена, секретарь ГЭК не позднее следующего рабочего дня с момента поступления апелляции направляет в апелляционную комиссию </a:t>
            </a:r>
          </a:p>
          <a:p>
            <a:r>
              <a:rPr lang="ru-RU" dirty="0"/>
              <a:t>протокол заседания ГЭК, </a:t>
            </a:r>
          </a:p>
          <a:p>
            <a:r>
              <a:rPr lang="ru-RU" dirty="0"/>
              <a:t>протокол проведения демонстрационного экзамена, </a:t>
            </a:r>
          </a:p>
          <a:p>
            <a:r>
              <a:rPr lang="ru-RU" dirty="0"/>
              <a:t>письменные ответы выпускника (при их наличии),</a:t>
            </a:r>
          </a:p>
          <a:p>
            <a:r>
              <a:rPr lang="ru-RU" dirty="0"/>
              <a:t>результаты работ выпускника, подавшего апелляцию, </a:t>
            </a:r>
          </a:p>
          <a:p>
            <a:r>
              <a:rPr lang="ru-RU" dirty="0"/>
              <a:t>видеозаписи хода проведения демонстрационного экзамена (при наличии).</a:t>
            </a:r>
          </a:p>
          <a:p>
            <a:pPr marL="0" indent="0">
              <a:buNone/>
            </a:pPr>
            <a:r>
              <a:rPr lang="ru-RU" dirty="0"/>
              <a:t>В случае рассмотрения апелляции о несогласии с результатами ГИА, полученными при защите дипломного проекта (работы), секретарь ГЭК не позднее следующего рабочего дня с момента поступления апелляции направляет в апелляционную комиссию дипломный проект (работу), протокол заседания ГЭК.</a:t>
            </a:r>
          </a:p>
          <a:p>
            <a:pPr marL="0" indent="0">
              <a:buNone/>
            </a:pPr>
            <a:r>
              <a:rPr lang="ru-RU" dirty="0"/>
              <a:t>В случае рассмотрения апелляции о несогласии с результатами ГИА, полученными при сдаче государственного экзамена, секретарь ГЭК не позднее следующего рабочего дня с момента поступления апелляции направляет в апелляционную комиссию протокол заседания ГЭК, письменные ответы выпускника (при их наличии).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23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5885D1-5D88-4982-BEDD-95760D974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73446"/>
            <a:ext cx="3632200" cy="507831"/>
          </a:xfrm>
        </p:spPr>
        <p:txBody>
          <a:bodyPr/>
          <a:lstStyle/>
          <a:p>
            <a:r>
              <a:rPr lang="ru-RU" dirty="0"/>
              <a:t>Апелляции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6F1101-4A69-40D8-A42C-73B4FCD045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621088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79. В результате рассмотрения апелляции о несогласии с результатами ГИА апелляционная комиссия принимает решение</a:t>
            </a:r>
          </a:p>
          <a:p>
            <a:r>
              <a:rPr lang="ru-RU" sz="2000" dirty="0"/>
              <a:t> </a:t>
            </a:r>
            <a:r>
              <a:rPr lang="ru-RU" sz="2000" b="1" dirty="0"/>
              <a:t>об отклонении апелляции и сохранении результата ГИА </a:t>
            </a:r>
            <a:r>
              <a:rPr lang="ru-RU" sz="2000" dirty="0"/>
              <a:t>либо </a:t>
            </a:r>
          </a:p>
          <a:p>
            <a:r>
              <a:rPr lang="ru-RU" sz="2000" b="1" dirty="0"/>
              <a:t>об удовлетворении апелляции и выставлении иного результата ГИА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r>
              <a:rPr lang="ru-RU" sz="2000" dirty="0"/>
              <a:t>Решение апелляционной комиссии не позднее следующего рабочего дня передается в ГЭК. Решение апелляционной комиссии является основанием для аннулирования ранее выставленных результатов ГИА выпускника и выставления новых результатов в соответствии с мнением апелляционной комиссии.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4162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95885D1-5D88-4982-BEDD-95760D974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573446"/>
            <a:ext cx="3632200" cy="507831"/>
          </a:xfrm>
        </p:spPr>
        <p:txBody>
          <a:bodyPr/>
          <a:lstStyle/>
          <a:p>
            <a:r>
              <a:rPr lang="ru-RU" dirty="0"/>
              <a:t>Апелляции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6F1101-4A69-40D8-A42C-73B4FCD045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621088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80. Решение апелляционной комиссии принимается простым большинством голосов. При равном числе голосов голос председательствующего на заседании апелляционной комиссии является решающим.</a:t>
            </a:r>
          </a:p>
          <a:p>
            <a:pPr marL="0" indent="0">
              <a:buNone/>
            </a:pPr>
            <a:r>
              <a:rPr lang="ru-RU" sz="2000" dirty="0"/>
              <a:t>Решение апелляционной комиссии доводится до сведения подавшего апелляцию выпускника в течение трех рабочих дней со дня заседания апелляционной комиссии.</a:t>
            </a:r>
          </a:p>
          <a:p>
            <a:pPr marL="0" indent="0">
              <a:buNone/>
            </a:pPr>
            <a:r>
              <a:rPr lang="ru-RU" sz="2000" dirty="0"/>
              <a:t>81. Решение апелляционной комиссии является окончательным и пересмотру не подлежит.</a:t>
            </a:r>
          </a:p>
          <a:p>
            <a:pPr marL="0" indent="0">
              <a:buNone/>
            </a:pPr>
            <a:r>
              <a:rPr lang="ru-RU" sz="2000" dirty="0"/>
              <a:t>82. Решение апелляционной комиссии оформляется протоколом, который подписывается председателем (заместителем председателя) и секретарем апелляционной комиссии и хранится в архиве образовательной организации.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1602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8F79C-F209-4D8E-ABFF-660C5698C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7697" y="174222"/>
            <a:ext cx="9895951" cy="1033669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FFFF"/>
                </a:solidFill>
              </a:rPr>
              <a:t>VII. Особенности проведения ГИА для выпускников </a:t>
            </a:r>
            <a:br>
              <a:rPr lang="ru-RU" sz="2400" dirty="0">
                <a:solidFill>
                  <a:srgbClr val="FFFFFF"/>
                </a:solidFill>
              </a:rPr>
            </a:br>
            <a:r>
              <a:rPr lang="ru-RU" sz="2400" dirty="0">
                <a:solidFill>
                  <a:srgbClr val="FFFFFF"/>
                </a:solidFill>
              </a:rPr>
              <a:t>из числа лиц с ограниченными возможностями здоровья, </a:t>
            </a:r>
            <a:br>
              <a:rPr lang="ru-RU" sz="2400" dirty="0">
                <a:solidFill>
                  <a:srgbClr val="FFFFFF"/>
                </a:solidFill>
              </a:rPr>
            </a:br>
            <a:r>
              <a:rPr lang="ru-RU" sz="2400" dirty="0">
                <a:solidFill>
                  <a:srgbClr val="FFFFFF"/>
                </a:solidFill>
              </a:rPr>
              <a:t>детей-инвалидов и инвалидов</a:t>
            </a:r>
            <a:br>
              <a:rPr lang="ru-RU" sz="2400" dirty="0">
                <a:solidFill>
                  <a:srgbClr val="FFFFFF"/>
                </a:solidFill>
              </a:rPr>
            </a:b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1A742E-B6AA-4FA7-BE61-20889F564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400" dirty="0"/>
              <a:t>83. Для выпускников из числа лиц с ограниченными возможностями здоровья и выпускников из числа детей-инвалидов и инвалидов проводится ГИА с учетом особенностей психофизического развития, индивидуальных возможностей и состояния здоровья таких выпускников (далее - индивидуальные особенности).</a:t>
            </a:r>
          </a:p>
        </p:txBody>
      </p:sp>
    </p:spTree>
    <p:extLst>
      <p:ext uri="{BB962C8B-B14F-4D97-AF65-F5344CB8AC3E}">
        <p14:creationId xmlns:p14="http://schemas.microsoft.com/office/powerpoint/2010/main" val="2363074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3C3FF-91FC-4D23-9157-E3B3756BD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CBDAA2-897D-4386-9475-0BFF3ED84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D4EBBD-607B-4469-AB47-B3B1606294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16" t="12557" r="4284" b="6656"/>
          <a:stretch/>
        </p:blipFill>
        <p:spPr>
          <a:xfrm>
            <a:off x="67486" y="540327"/>
            <a:ext cx="12057028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3310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5ABE8-EF95-42EA-A3BB-397B8FA5A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A40B52-8D88-49A2-9978-C1522E07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9023E9-D67C-49B6-A5B5-1869C197C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12122" r="4972" b="7121"/>
          <a:stretch/>
        </p:blipFill>
        <p:spPr>
          <a:xfrm>
            <a:off x="0" y="311727"/>
            <a:ext cx="12098684" cy="623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333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C0FCE23-556C-418F-8118-94AED360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923330"/>
          </a:xfrm>
        </p:spPr>
        <p:txBody>
          <a:bodyPr/>
          <a:lstStyle/>
          <a:p>
            <a:r>
              <a:rPr lang="ru-RU" dirty="0"/>
              <a:t>ГИА для ОВЗ и инвалидов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0C8AE1-CE9C-41E9-9A03-C12082FBEE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584993"/>
            <a:ext cx="10515600" cy="4351338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84. При проведении ГИА обеспечивается соблюдение следующих общих требований:</a:t>
            </a:r>
          </a:p>
          <a:p>
            <a:r>
              <a:rPr lang="ru-RU" dirty="0"/>
              <a:t>проведение ГИА для выпускников с ограниченными возможностями здоровья, выпускников из числа детей-инвалидов и инвалидов в одной аудитории совместно с выпускниками, не имеющими ограниченных возможностей здоровья, если это не создает трудностей для выпускников при прохождении ГИА;</a:t>
            </a:r>
          </a:p>
          <a:p>
            <a:r>
              <a:rPr lang="ru-RU" dirty="0"/>
              <a:t>присутствие в аудитории, центре проведения экзамена тьютора, ассистента, оказывающих выпускникам необходимую техническую помощь с учетом их индивидуальных особенностей (занять рабочее место, передвигаться, прочитать и оформить задание, общаться с членами ГЭК, членами экспертной группы);</a:t>
            </a:r>
          </a:p>
          <a:p>
            <a:r>
              <a:rPr lang="ru-RU" dirty="0"/>
              <a:t>пользование необходимыми выпускникам техническими средствами при прохождении ГИА с учетом их индивидуальных особенностей;</a:t>
            </a:r>
          </a:p>
          <a:p>
            <a:r>
              <a:rPr lang="ru-RU" dirty="0"/>
              <a:t>обеспечение возможности беспрепятственного доступа выпускников в аудитории, туалетные и другие помещения, а также их пребывания в указанных помещениях (наличие пандусов, поручней, расширенных дверных проемов, лифтов, при отсутствии лифтов аудитория должна располагаться на первом этаже, наличие специальных кресел и других приспособлений).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357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C0FCE23-556C-418F-8118-94AED360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923330"/>
          </a:xfrm>
        </p:spPr>
        <p:txBody>
          <a:bodyPr/>
          <a:lstStyle/>
          <a:p>
            <a:r>
              <a:rPr lang="ru-RU" dirty="0"/>
              <a:t>ГИА для ОВЗ и инвалидов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0C8AE1-CE9C-41E9-9A03-C12082FBEE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584993"/>
            <a:ext cx="10515600" cy="4351338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85. Дополнительно при проведении ГИА обеспечивается соблюдение следующих требований в зависимости от категорий выпускников с ограниченными возможностями здоровья, выпускников из числа детей-инвалидов и инвалидов:</a:t>
            </a:r>
          </a:p>
          <a:p>
            <a:pPr marL="0" indent="0">
              <a:buNone/>
            </a:pPr>
            <a:r>
              <a:rPr lang="ru-RU" dirty="0"/>
              <a:t>а) для слепых:</a:t>
            </a:r>
          </a:p>
          <a:p>
            <a:r>
              <a:rPr lang="ru-RU" dirty="0"/>
              <a:t>задания для выполнения, а также инструкция о порядке ГИА, комплект оценочной документации, задания демонстрационного экзамена оформляются рельефно-точечным шрифтом по системе Брайля или в виде электронного документа, доступного с помощью компьютера со специализированным программным обеспечением для слепых, или зачитываются ассистентом;</a:t>
            </a:r>
          </a:p>
          <a:p>
            <a:r>
              <a:rPr lang="ru-RU" dirty="0"/>
              <a:t>письменные задания выполняются на бумаге рельефно-точечным шрифтом по системе Брайля или на компьютере со специализированным программным обеспечением для слепых, или надиктовываются ассистенту;</a:t>
            </a:r>
          </a:p>
          <a:p>
            <a:r>
              <a:rPr lang="ru-RU" dirty="0"/>
              <a:t>выпускникам для выполнения задания при необходимости предоставляется комплект письменных принадлежностей и бумага для письма рельефно-точечным шрифтом Брайля, компьютер со специализированным программным обеспечением для слепых;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27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C0FCE23-556C-418F-8118-94AED360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923330"/>
          </a:xfrm>
        </p:spPr>
        <p:txBody>
          <a:bodyPr/>
          <a:lstStyle/>
          <a:p>
            <a:r>
              <a:rPr lang="ru-RU" dirty="0"/>
              <a:t>ГИА для ОВЗ и инвалидов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0C8AE1-CE9C-41E9-9A03-C12082FBEE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584993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б) для слабовидящих:</a:t>
            </a:r>
          </a:p>
          <a:p>
            <a:r>
              <a:rPr lang="ru-RU" sz="2000" dirty="0"/>
              <a:t>обеспечивается индивидуальное равномерное освещение не менее 300 люкс;</a:t>
            </a:r>
          </a:p>
          <a:p>
            <a:r>
              <a:rPr lang="ru-RU" sz="2000" dirty="0"/>
              <a:t>выпускникам для выполнения задания при необходимости предоставляется увеличивающее устройство;</a:t>
            </a:r>
          </a:p>
          <a:p>
            <a:r>
              <a:rPr lang="ru-RU" sz="2000" dirty="0"/>
              <a:t>задания для выполнения, а также инструкция о порядке проведения государственной аттестации оформляются увеличенным шрифтом;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9321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C0FCE23-556C-418F-8118-94AED360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923330"/>
          </a:xfrm>
        </p:spPr>
        <p:txBody>
          <a:bodyPr/>
          <a:lstStyle/>
          <a:p>
            <a:r>
              <a:rPr lang="ru-RU" dirty="0"/>
              <a:t>ГИА для ОВЗ и инвалидов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0C8AE1-CE9C-41E9-9A03-C12082FBEE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584993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в) для глухих и слабослышащих, с тяжелыми нарушениями речи:</a:t>
            </a:r>
          </a:p>
          <a:p>
            <a:r>
              <a:rPr lang="ru-RU" sz="2000" dirty="0"/>
              <a:t>обеспечивается наличие звукоусиливающей аппаратуры коллективного пользования, при необходимости предоставляется звукоусиливающая аппаратура индивидуального пользования;</a:t>
            </a:r>
          </a:p>
          <a:p>
            <a:r>
              <a:rPr lang="ru-RU" sz="2000" dirty="0"/>
              <a:t>по их желанию государственный экзамен может проводиться в письменной форме;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979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EA6E0-8A86-4D85-AE93-68E351770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1600">
                <a:solidFill>
                  <a:srgbClr val="FFFFFF"/>
                </a:solidFill>
                <a:latin typeface="+mn-lt"/>
              </a:rPr>
              <a:t>36. Лица, указанные в пунктах 34 и 35 Порядка, обязаны:</a:t>
            </a:r>
            <a:r>
              <a:rPr lang="en-US" sz="1600">
                <a:solidFill>
                  <a:srgbClr val="FFFFFF"/>
                </a:solidFill>
                <a:latin typeface="+mn-lt"/>
              </a:rPr>
              <a:t/>
            </a:r>
            <a:br>
              <a:rPr lang="en-US" sz="1600">
                <a:solidFill>
                  <a:srgbClr val="FFFFFF"/>
                </a:solidFill>
                <a:latin typeface="+mn-lt"/>
              </a:rPr>
            </a:br>
            <a:r>
              <a:rPr lang="en-US" sz="1600">
                <a:solidFill>
                  <a:srgbClr val="FFFFFF"/>
                </a:solidFill>
                <a:latin typeface="+mn-lt"/>
              </a:rPr>
              <a:t>●    …</a:t>
            </a:r>
            <a:r>
              <a:rPr lang="ru-RU" sz="1600">
                <a:solidFill>
                  <a:srgbClr val="FFFFFF"/>
                </a:solidFill>
                <a:latin typeface="+mn-lt"/>
              </a:rPr>
              <a:t/>
            </a:r>
            <a:br>
              <a:rPr lang="ru-RU" sz="1600">
                <a:solidFill>
                  <a:srgbClr val="FFFFFF"/>
                </a:solidFill>
                <a:latin typeface="+mn-lt"/>
              </a:rPr>
            </a:br>
            <a:r>
              <a:rPr lang="en-US" sz="1600">
                <a:solidFill>
                  <a:srgbClr val="FFFFFF"/>
                </a:solidFill>
                <a:latin typeface="+mn-lt"/>
              </a:rPr>
              <a:t>●    </a:t>
            </a:r>
            <a:r>
              <a:rPr lang="ru-RU" sz="1600" b="1">
                <a:solidFill>
                  <a:srgbClr val="FFFFFF"/>
                </a:solidFill>
                <a:latin typeface="+mn-lt"/>
              </a:rPr>
              <a:t>пользоваться средствами </a:t>
            </a:r>
            <a:r>
              <a:rPr lang="ru-RU" sz="1600">
                <a:solidFill>
                  <a:srgbClr val="FFFFFF"/>
                </a:solidFill>
                <a:latin typeface="+mn-lt"/>
              </a:rPr>
              <a:t>связи исключительно </a:t>
            </a:r>
            <a:r>
              <a:rPr lang="en-US" sz="1600">
                <a:solidFill>
                  <a:srgbClr val="FFFFFF"/>
                </a:solidFill>
                <a:latin typeface="+mn-lt"/>
              </a:rPr>
              <a:t/>
            </a:r>
            <a:br>
              <a:rPr lang="en-US" sz="1600">
                <a:solidFill>
                  <a:srgbClr val="FFFFFF"/>
                </a:solidFill>
                <a:latin typeface="+mn-lt"/>
              </a:rPr>
            </a:br>
            <a:r>
              <a:rPr lang="ru-RU" sz="1600" b="1">
                <a:solidFill>
                  <a:srgbClr val="FFFFFF"/>
                </a:solidFill>
                <a:latin typeface="+mn-lt"/>
              </a:rPr>
              <a:t>по вопросам служебной необходимости</a:t>
            </a:r>
            <a:r>
              <a:rPr lang="ru-RU" sz="1600">
                <a:solidFill>
                  <a:srgbClr val="FFFFFF"/>
                </a:solidFill>
                <a:latin typeface="+mn-lt"/>
              </a:rPr>
              <a:t>, в том числе в рамках оказания необходимого содействия главному эксперту;</a:t>
            </a:r>
            <a:br>
              <a:rPr lang="ru-RU" sz="1600">
                <a:solidFill>
                  <a:srgbClr val="FFFFFF"/>
                </a:solidFill>
                <a:latin typeface="+mn-lt"/>
              </a:rPr>
            </a:br>
            <a:r>
              <a:rPr lang="en-US" sz="1600">
                <a:solidFill>
                  <a:srgbClr val="FFFFFF"/>
                </a:solidFill>
                <a:latin typeface="+mn-lt"/>
              </a:rPr>
              <a:t>●    …</a:t>
            </a:r>
            <a:endParaRPr lang="ru-RU" sz="16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E368AC-BDF0-4C63-9739-A3CC74B94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900" dirty="0"/>
              <a:t>2. Обеспечение проведения ГИА осуществляется образовательными организациями.</a:t>
            </a:r>
          </a:p>
          <a:p>
            <a:pPr marL="0" indent="0">
              <a:buNone/>
            </a:pPr>
            <a:r>
              <a:rPr lang="ru-RU" sz="1900" dirty="0"/>
              <a:t>3. Образовательные организации используют необходимые для организации образовательной деятельности средства обучения и воспитания при проведении ГИА выпускников.</a:t>
            </a:r>
          </a:p>
          <a:p>
            <a:pPr marL="0" indent="0">
              <a:buNone/>
            </a:pPr>
            <a:r>
              <a:rPr lang="ru-RU" sz="1900" dirty="0"/>
              <a:t>4. Выпускникам и лицам, привлекаемым </a:t>
            </a:r>
            <a:r>
              <a:rPr lang="en-US" sz="1900" dirty="0"/>
              <a:t/>
            </a:r>
            <a:br>
              <a:rPr lang="en-US" sz="1900" dirty="0"/>
            </a:br>
            <a:r>
              <a:rPr lang="ru-RU" sz="1900" dirty="0"/>
              <a:t>к проведению ГИА, во время ее проведения </a:t>
            </a:r>
            <a:r>
              <a:rPr lang="en-US" sz="1900" dirty="0"/>
              <a:t/>
            </a:r>
            <a:br>
              <a:rPr lang="en-US" sz="1900" dirty="0"/>
            </a:br>
            <a:r>
              <a:rPr lang="ru-RU" sz="1900" dirty="0"/>
              <a:t>запрещается иметь при себе и использовать </a:t>
            </a:r>
            <a:r>
              <a:rPr lang="en-US" sz="1900" dirty="0"/>
              <a:t/>
            </a:r>
            <a:br>
              <a:rPr lang="en-US" sz="1900" dirty="0"/>
            </a:br>
            <a:r>
              <a:rPr lang="ru-RU" sz="1900" dirty="0"/>
              <a:t>средства связи, за исключением случаев, </a:t>
            </a:r>
            <a:r>
              <a:rPr lang="en-US" sz="1900" dirty="0"/>
              <a:t/>
            </a:r>
            <a:br>
              <a:rPr lang="en-US" sz="1900" dirty="0"/>
            </a:br>
            <a:r>
              <a:rPr lang="ru-RU" sz="1900" dirty="0"/>
              <a:t>предусмотренных пунктом 36 Порядка.</a:t>
            </a:r>
          </a:p>
          <a:p>
            <a:pPr marL="0" indent="0">
              <a:buNone/>
            </a:pPr>
            <a:r>
              <a:rPr lang="ru-RU" sz="1900" dirty="0"/>
              <a:t>5. Лица, осваивающие образовательную программу среднего профессионального образования в форме самообразования либо обучавшиеся по не имеющей государственной аккредитации образовательной программе среднего профессионального образования, вправе пройти экстерном ГИА в образовательной организации по имеющей государственную аккредитацию образовательной программе среднего профессионального образования в соответствии с Порядком.</a:t>
            </a:r>
          </a:p>
          <a:p>
            <a:pPr marL="0" indent="0">
              <a:buNone/>
            </a:pP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8410187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C0FCE23-556C-418F-8118-94AED360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923330"/>
          </a:xfrm>
        </p:spPr>
        <p:txBody>
          <a:bodyPr/>
          <a:lstStyle/>
          <a:p>
            <a:r>
              <a:rPr lang="ru-RU" dirty="0"/>
              <a:t>ГИА для ОВЗ и инвалидов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0C8AE1-CE9C-41E9-9A03-C12082FBEE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584993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г) для лиц с нарушениями опорно-двигательного аппарата (с тяжелыми нарушениями двигательных функций верхних конечностей или отсутствием верхних конечностей):</a:t>
            </a:r>
          </a:p>
          <a:p>
            <a:r>
              <a:rPr lang="ru-RU" sz="2000" dirty="0"/>
              <a:t>письменные задания выполняются на компьютере со специализированным программным обеспечением или надиктовываются ассистенту;</a:t>
            </a:r>
          </a:p>
          <a:p>
            <a:r>
              <a:rPr lang="ru-RU" sz="2000" dirty="0"/>
              <a:t>по их желанию государственный экзамен может проводиться в устной форме;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3057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C0FCE23-556C-418F-8118-94AED360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923330"/>
          </a:xfrm>
        </p:spPr>
        <p:txBody>
          <a:bodyPr/>
          <a:lstStyle/>
          <a:p>
            <a:r>
              <a:rPr lang="ru-RU" dirty="0"/>
              <a:t>ГИА для ОВЗ и инвалидов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0C8AE1-CE9C-41E9-9A03-C12082FBEE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200" y="1584993"/>
            <a:ext cx="10515600" cy="435133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dirty="0"/>
              <a:t>д) также для выпускников из числа лиц с ограниченными возможностями здоровья и выпускников из числа детей-инвалидов и инвалидов создаются иные специальные условия проведения ГИА в соответствии с рекомендациями психолого-медико-педагогической комиссии (далее - ПМПК), справкой, подтверждающей факт установления инвалидности, выданной федеральным государственным учреждением медико-социальной экспертизы (далее - справка) &lt;4&gt;.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>
                    <a:lumMod val="75000"/>
                  </a:schemeClr>
                </a:solidFill>
              </a:rPr>
              <a:t>--------------------------------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1">
                    <a:lumMod val="75000"/>
                  </a:schemeClr>
                </a:solidFill>
              </a:rPr>
              <a:t>&lt;4&gt; Приказ Министерства здравоохранения и социального развития Российской Федерации от 24 ноября 2010 г. N 1031н "О формах справки, подтверждающей факт установления инвалидности, и выписки из акта освидетельствования гражданина, признанного инвалидом, выдаваемых федеральными государственными учреждениями медико-социальной экспертизы, и порядке их составления" (зарегистрирован Министерством юстиции Российской Федерации 20 января 2011 г., регистрационный N 19539), с изменениями, внесенными приказами Министерства труда и социальной защиты Российской Федерации от 17 июня 2013 г. N 272н (зарегистрирован Министерством юстиции Российской Федерации 5 августа 2013 г., регистрационный N 29265) и от 17 ноября 2020 г. N 789н (зарегистрирован Министерством юстиции Российской Федерации 21 декабря 2020 г., регистрационный N 61636).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1393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C0FCE23-556C-418F-8118-94AED360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380941"/>
            <a:ext cx="3632200" cy="923330"/>
          </a:xfrm>
        </p:spPr>
        <p:txBody>
          <a:bodyPr/>
          <a:lstStyle/>
          <a:p>
            <a:r>
              <a:rPr lang="ru-RU" dirty="0"/>
              <a:t>ГИА для ОВЗ и инвалидов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0C8AE1-CE9C-41E9-9A03-C12082FBEE7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46746" y="1584993"/>
            <a:ext cx="10053053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86. Выпускники или родители (законные представители) несовершеннолетних выпускников не позднее чем за 3 месяца до начала ГИА подают в образовательную организацию письменное заявление о необходимости создания для них специальных условий при проведении ГИА с приложением копии рекомендаций ПМПК, а дети-инвалиды, инвалиды - оригинала или заверенной копии справки, а также копии рекомендаций ПМПК при наличии.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E4869-76F8-4A2D-8611-1633BA34A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6" y="1000694"/>
            <a:ext cx="4282983" cy="628523"/>
          </a:xfrm>
        </p:spPr>
        <p:txBody>
          <a:bodyPr anchor="b">
            <a:normAutofit/>
          </a:bodyPr>
          <a:lstStyle/>
          <a:p>
            <a:r>
              <a:rPr lang="en-US" sz="3600" dirty="0">
                <a:solidFill>
                  <a:srgbClr val="500101"/>
                </a:solidFill>
              </a:rPr>
              <a:t>II. </a:t>
            </a:r>
            <a:r>
              <a:rPr lang="ru-RU" sz="3600" dirty="0">
                <a:solidFill>
                  <a:srgbClr val="500101"/>
                </a:solidFill>
              </a:rPr>
              <a:t>Формы ГИА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914214-BB3B-4F11-9566-0D7C11310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741494" cy="37289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000" dirty="0"/>
              <a:t>6. ГИА проводится:</a:t>
            </a:r>
          </a:p>
          <a:p>
            <a:pPr marL="0" indent="0">
              <a:buNone/>
            </a:pPr>
            <a:r>
              <a:rPr lang="ru-RU" sz="1000" dirty="0"/>
              <a:t>а) в форме демонстрационного экзамена для выпускников, осваивающих программы подготовки квалифицированных рабочих, служащих, за исключением программ, указанных в подпункте "в" настоящего пункта;</a:t>
            </a:r>
          </a:p>
          <a:p>
            <a:pPr marL="0" indent="0">
              <a:buNone/>
            </a:pPr>
            <a:r>
              <a:rPr lang="ru-RU" sz="1000" dirty="0"/>
              <a:t>б) в форме демонстрационного экзамена и защиты дипломного проекта (работы) для выпускников, осваивающих программы подготовки специалистов среднего звена, за исключением программ, указанных в подпункте "в" настоящего пункта;</a:t>
            </a:r>
          </a:p>
          <a:p>
            <a:pPr marL="0" indent="0">
              <a:buNone/>
            </a:pPr>
            <a:r>
              <a:rPr lang="ru-RU" sz="1000" dirty="0"/>
              <a:t>в) в форме государственного экзамена и (или) защиты дипломного проекта (работы):</a:t>
            </a:r>
          </a:p>
          <a:p>
            <a:pPr marL="0" indent="0">
              <a:buNone/>
            </a:pPr>
            <a:r>
              <a:rPr lang="ru-RU" sz="1000" dirty="0"/>
              <a:t>для выпускников, осваивающих образовательные программы в области искусств, медицинского образования и фармацевтического образования, в области подготовки кадров в интересах обороны и безопасности государства, обеспечения законности и правопорядка, если иное не установлено соответствующим федеральным государственным образовательным стандартом среднего профессионального образования (далее - ФГОС СПО);</a:t>
            </a:r>
          </a:p>
          <a:p>
            <a:pPr marL="0" indent="0">
              <a:buNone/>
            </a:pPr>
            <a:r>
              <a:rPr lang="ru-RU" sz="1000" dirty="0"/>
              <a:t>для выпускников, осваивающих образовательные программы среднего профессионального образования в специальных учебно-воспитательных учреждениях закрытого типа и учреждениях, исполняющих наказание в виде лишения свободы.</a:t>
            </a:r>
          </a:p>
          <a:p>
            <a:pPr marL="0" indent="0">
              <a:buNone/>
            </a:pPr>
            <a:endParaRPr lang="ru-RU" sz="1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FD3C934D-A99C-4387-8A63-D8406958E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777180"/>
              </p:ext>
            </p:extLst>
          </p:nvPr>
        </p:nvGraphicFramePr>
        <p:xfrm>
          <a:off x="5987738" y="1413855"/>
          <a:ext cx="5628019" cy="3797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362">
                  <a:extLst>
                    <a:ext uri="{9D8B030D-6E8A-4147-A177-3AD203B41FA5}">
                      <a16:colId xmlns:a16="http://schemas.microsoft.com/office/drawing/2014/main" val="2136398843"/>
                    </a:ext>
                  </a:extLst>
                </a:gridCol>
                <a:gridCol w="1372219">
                  <a:extLst>
                    <a:ext uri="{9D8B030D-6E8A-4147-A177-3AD203B41FA5}">
                      <a16:colId xmlns:a16="http://schemas.microsoft.com/office/drawing/2014/main" val="2660158369"/>
                    </a:ext>
                  </a:extLst>
                </a:gridCol>
                <a:gridCol w="1372219">
                  <a:extLst>
                    <a:ext uri="{9D8B030D-6E8A-4147-A177-3AD203B41FA5}">
                      <a16:colId xmlns:a16="http://schemas.microsoft.com/office/drawing/2014/main" val="3897471157"/>
                    </a:ext>
                  </a:extLst>
                </a:gridCol>
                <a:gridCol w="1372219">
                  <a:extLst>
                    <a:ext uri="{9D8B030D-6E8A-4147-A177-3AD203B41FA5}">
                      <a16:colId xmlns:a16="http://schemas.microsoft.com/office/drawing/2014/main" val="3084391981"/>
                    </a:ext>
                  </a:extLst>
                </a:gridCol>
              </a:tblGrid>
              <a:tr h="992291"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/>
                        <a:t>ДЭ</a:t>
                      </a:r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/>
                        <a:t>Защита </a:t>
                      </a:r>
                      <a:r>
                        <a:rPr lang="ru-RU" sz="1900" dirty="0" err="1"/>
                        <a:t>дипл</a:t>
                      </a:r>
                      <a:r>
                        <a:rPr lang="ru-RU" sz="1900" dirty="0"/>
                        <a:t> пр. (работы)</a:t>
                      </a:r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err="1"/>
                        <a:t>Гос</a:t>
                      </a:r>
                      <a:r>
                        <a:rPr lang="ru-RU" sz="1900" dirty="0"/>
                        <a:t> экзамен</a:t>
                      </a:r>
                    </a:p>
                  </a:txBody>
                  <a:tcPr marL="95413" marR="95413" marT="47706" marB="47706"/>
                </a:tc>
                <a:extLst>
                  <a:ext uri="{0D108BD9-81ED-4DB2-BD59-A6C34878D82A}">
                    <a16:rowId xmlns:a16="http://schemas.microsoft.com/office/drawing/2014/main" val="1468567299"/>
                  </a:ext>
                </a:extLst>
              </a:tr>
              <a:tr h="419816">
                <a:tc>
                  <a:txBody>
                    <a:bodyPr/>
                    <a:lstStyle/>
                    <a:p>
                      <a:r>
                        <a:rPr lang="ru-RU" sz="1900"/>
                        <a:t>ППКРС</a:t>
                      </a:r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/>
                </a:tc>
                <a:extLst>
                  <a:ext uri="{0D108BD9-81ED-4DB2-BD59-A6C34878D82A}">
                    <a16:rowId xmlns:a16="http://schemas.microsoft.com/office/drawing/2014/main" val="1575967783"/>
                  </a:ext>
                </a:extLst>
              </a:tr>
              <a:tr h="419816">
                <a:tc>
                  <a:txBody>
                    <a:bodyPr/>
                    <a:lstStyle/>
                    <a:p>
                      <a:r>
                        <a:rPr lang="ru-RU" sz="1900"/>
                        <a:t>ППССЗ</a:t>
                      </a:r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/>
                </a:tc>
                <a:extLst>
                  <a:ext uri="{0D108BD9-81ED-4DB2-BD59-A6C34878D82A}">
                    <a16:rowId xmlns:a16="http://schemas.microsoft.com/office/drawing/2014/main" val="2643552417"/>
                  </a:ext>
                </a:extLst>
              </a:tr>
              <a:tr h="419816">
                <a:tc>
                  <a:txBody>
                    <a:bodyPr/>
                    <a:lstStyle/>
                    <a:p>
                      <a:r>
                        <a:rPr lang="ru-RU" sz="1900"/>
                        <a:t>Медики</a:t>
                      </a:r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916921"/>
                  </a:ext>
                </a:extLst>
              </a:tr>
              <a:tr h="419816">
                <a:tc>
                  <a:txBody>
                    <a:bodyPr/>
                    <a:lstStyle/>
                    <a:p>
                      <a:r>
                        <a:rPr lang="ru-RU" sz="1900"/>
                        <a:t>Искусство</a:t>
                      </a:r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732127"/>
                  </a:ext>
                </a:extLst>
              </a:tr>
              <a:tr h="706054">
                <a:tc>
                  <a:txBody>
                    <a:bodyPr/>
                    <a:lstStyle/>
                    <a:p>
                      <a:r>
                        <a:rPr lang="ru-RU" sz="1900"/>
                        <a:t>Оборона и безопасн</a:t>
                      </a:r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715395"/>
                  </a:ext>
                </a:extLst>
              </a:tr>
              <a:tr h="419816">
                <a:tc>
                  <a:txBody>
                    <a:bodyPr/>
                    <a:lstStyle/>
                    <a:p>
                      <a:r>
                        <a:rPr lang="ru-RU" sz="1900"/>
                        <a:t>ФСИН</a:t>
                      </a:r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5413" marR="95413" marT="47706" marB="47706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891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9738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001558"/>
      </a:dk2>
      <a:lt2>
        <a:srgbClr val="FADBD2"/>
      </a:lt2>
      <a:accent1>
        <a:srgbClr val="800000"/>
      </a:accent1>
      <a:accent2>
        <a:srgbClr val="FF7C80"/>
      </a:accent2>
      <a:accent3>
        <a:srgbClr val="800000"/>
      </a:accent3>
      <a:accent4>
        <a:srgbClr val="800000"/>
      </a:accent4>
      <a:accent5>
        <a:srgbClr val="800000"/>
      </a:accent5>
      <a:accent6>
        <a:srgbClr val="B22600"/>
      </a:accent6>
      <a:hlink>
        <a:srgbClr val="600000"/>
      </a:hlink>
      <a:folHlink>
        <a:srgbClr val="B4351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NARAL LAYOUTS">
  <a:themeElements>
    <a:clrScheme name="Другая 10">
      <a:dk1>
        <a:sysClr val="windowText" lastClr="000000"/>
      </a:dk1>
      <a:lt1>
        <a:sysClr val="window" lastClr="FFFFFF"/>
      </a:lt1>
      <a:dk2>
        <a:srgbClr val="001558"/>
      </a:dk2>
      <a:lt2>
        <a:srgbClr val="FADBD2"/>
      </a:lt2>
      <a:accent1>
        <a:srgbClr val="800000"/>
      </a:accent1>
      <a:accent2>
        <a:srgbClr val="FF7C80"/>
      </a:accent2>
      <a:accent3>
        <a:srgbClr val="800000"/>
      </a:accent3>
      <a:accent4>
        <a:srgbClr val="800000"/>
      </a:accent4>
      <a:accent5>
        <a:srgbClr val="800000"/>
      </a:accent5>
      <a:accent6>
        <a:srgbClr val="B22600"/>
      </a:accent6>
      <a:hlink>
        <a:srgbClr val="600000"/>
      </a:hlink>
      <a:folHlink>
        <a:srgbClr val="B43512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8210</Words>
  <Application>Microsoft Office PowerPoint</Application>
  <PresentationFormat>Широкоэкранный</PresentationFormat>
  <Paragraphs>432</Paragraphs>
  <Slides>82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82</vt:i4>
      </vt:variant>
    </vt:vector>
  </HeadingPairs>
  <TitlesOfParts>
    <vt:vector size="91" baseType="lpstr">
      <vt:lpstr>Arial</vt:lpstr>
      <vt:lpstr>Calibri</vt:lpstr>
      <vt:lpstr>Calibri Light</vt:lpstr>
      <vt:lpstr>Roboto</vt:lpstr>
      <vt:lpstr>Roboto Condensed</vt:lpstr>
      <vt:lpstr>Roboto Light</vt:lpstr>
      <vt:lpstr>Roboto Thin</vt:lpstr>
      <vt:lpstr>Тема Office</vt:lpstr>
      <vt:lpstr>GENARAL LAYOUTS</vt:lpstr>
      <vt:lpstr>Презентация PowerPoint</vt:lpstr>
      <vt:lpstr>Презентация PowerPoint</vt:lpstr>
      <vt:lpstr>Презентация PowerPoint</vt:lpstr>
      <vt:lpstr>273-ФЗ Статья 59. Итоговая аттестация</vt:lpstr>
      <vt:lpstr>Приложение  Утвержден приказом Министерства просвещения Российской Федерации от 8 ноября 2021 г. N 800 ПОРЯДОК ПРОВЕДЕНИЯ ГОСУДАРСТВЕННОЙ ИТОГОВОЙ АТТЕСТАЦИИ ПО ОБРАЗОВАТЕЛЬНЫМ ПРОГРАММАМ СРЕДНЕГО ПРОФЕССИОНАЛЬНОГО ОБРАЗОВАНИЯ</vt:lpstr>
      <vt:lpstr>I. Общие положения</vt:lpstr>
      <vt:lpstr>I. Общие положения</vt:lpstr>
      <vt:lpstr>36. Лица, указанные в пунктах 34 и 35 Порядка, обязаны: ●    … ●    пользоваться средствами связи исключительно  по вопросам служебной необходимости, в том числе в рамках оказания необходимого содействия главному эксперту; ●    …</vt:lpstr>
      <vt:lpstr>II. Формы ГИА</vt:lpstr>
      <vt:lpstr>Презентация PowerPoint</vt:lpstr>
      <vt:lpstr>247-ФЗ</vt:lpstr>
      <vt:lpstr>ГИА медики</vt:lpstr>
      <vt:lpstr>Федеральный закон от 21.11.2011 N 323-ФЗ (ред. от 02.07.2021) "Об основах охраны здоровья граждан  в Российской Федерации" (с изм. и доп., вступ. в силу с 01.10.2021) Статья 69. Право на осуществление медицинской деятельности и фармацевтической деятельности</vt:lpstr>
      <vt:lpstr>Приказ Минздрава России  от 22.11.2021 N 1081н "Об утверждении Положения об аккредитации специалистов" (Зарегистрировано в Минюсте России 30.11.2021 N 66115) </vt:lpstr>
      <vt:lpstr>БЫЛО (пр. 968)</vt:lpstr>
      <vt:lpstr>Уровни ДЭ</vt:lpstr>
      <vt:lpstr>профильный уровень ДЭ</vt:lpstr>
      <vt:lpstr>Дипломныы проект (работа)</vt:lpstr>
      <vt:lpstr>Было (пр. 968) </vt:lpstr>
      <vt:lpstr>Государственный экзамен</vt:lpstr>
      <vt:lpstr>Было (пр. 968) </vt:lpstr>
      <vt:lpstr>III. Подготовка проведения ГИА</vt:lpstr>
      <vt:lpstr>Состав ГЭК</vt:lpstr>
      <vt:lpstr>Презентация PowerPoint</vt:lpstr>
      <vt:lpstr>Презентация PowerPoint</vt:lpstr>
      <vt:lpstr>Презентация PowerPoint</vt:lpstr>
      <vt:lpstr>Председатель ГЭК</vt:lpstr>
      <vt:lpstr>Презентация PowerPoint</vt:lpstr>
      <vt:lpstr>Презентация PowerPoint</vt:lpstr>
      <vt:lpstr>Экспертная группа ДЭ</vt:lpstr>
      <vt:lpstr>Допуск  к ГИА</vt:lpstr>
      <vt:lpstr>Презентация PowerPoint</vt:lpstr>
      <vt:lpstr>Презентация PowerPoint</vt:lpstr>
      <vt:lpstr>Программа ГИА</vt:lpstr>
      <vt:lpstr>Программа  ГИА</vt:lpstr>
      <vt:lpstr>Презентация PowerPoint</vt:lpstr>
      <vt:lpstr>IV. Проведение ГИА</vt:lpstr>
      <vt:lpstr>Центр проведения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Проведение ДЭ</vt:lpstr>
      <vt:lpstr>Гос. Экзамен  Защита дипломных работ</vt:lpstr>
      <vt:lpstr>V. Оценивание результатов ГИА</vt:lpstr>
      <vt:lpstr>«отлично» автоматом</vt:lpstr>
      <vt:lpstr>Завершение ГИА</vt:lpstr>
      <vt:lpstr>Завершение ГИА</vt:lpstr>
      <vt:lpstr>Завершение ГИА</vt:lpstr>
      <vt:lpstr>VI. Порядок подачи и рассмотрения апелляций</vt:lpstr>
      <vt:lpstr>Презентация PowerPoint</vt:lpstr>
      <vt:lpstr>Презентация PowerPoint</vt:lpstr>
      <vt:lpstr>Апелляции</vt:lpstr>
      <vt:lpstr>Апелляции</vt:lpstr>
      <vt:lpstr>Апелляции</vt:lpstr>
      <vt:lpstr>Апелляции</vt:lpstr>
      <vt:lpstr>Апелляции</vt:lpstr>
      <vt:lpstr>Апелляции</vt:lpstr>
      <vt:lpstr>VII. Особенности проведения ГИА для выпускников  из числа лиц с ограниченными возможностями здоровья,  детей-инвалидов и инвалидов </vt:lpstr>
      <vt:lpstr>Презентация PowerPoint</vt:lpstr>
      <vt:lpstr>Презентация PowerPoint</vt:lpstr>
      <vt:lpstr>ГИА для ОВЗ и инвалидов</vt:lpstr>
      <vt:lpstr>ГИА для ОВЗ и инвалидов</vt:lpstr>
      <vt:lpstr>ГИА для ОВЗ и инвалидов</vt:lpstr>
      <vt:lpstr>ГИА для ОВЗ и инвалидов</vt:lpstr>
      <vt:lpstr>ГИА для ОВЗ и инвалидов</vt:lpstr>
      <vt:lpstr>ГИА для ОВЗ и инвалидов</vt:lpstr>
      <vt:lpstr>ГИА для ОВЗ и инвалидов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 Шевченко</dc:creator>
  <cp:lastModifiedBy>пупсик</cp:lastModifiedBy>
  <cp:revision>8</cp:revision>
  <dcterms:created xsi:type="dcterms:W3CDTF">2021-12-14T07:11:04Z</dcterms:created>
  <dcterms:modified xsi:type="dcterms:W3CDTF">2025-05-28T08:29:15Z</dcterms:modified>
</cp:coreProperties>
</file>